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648" r:id="rId1"/>
  </p:sldMasterIdLst>
  <p:notesMasterIdLst>
    <p:notesMasterId r:id="rId27"/>
  </p:notesMasterIdLst>
  <p:sldIdLst>
    <p:sldId id="256" r:id="rId2"/>
    <p:sldId id="269" r:id="rId3"/>
    <p:sldId id="270" r:id="rId4"/>
    <p:sldId id="267" r:id="rId5"/>
    <p:sldId id="266" r:id="rId6"/>
    <p:sldId id="268" r:id="rId7"/>
    <p:sldId id="257" r:id="rId8"/>
    <p:sldId id="262" r:id="rId9"/>
    <p:sldId id="263" r:id="rId10"/>
    <p:sldId id="275" r:id="rId11"/>
    <p:sldId id="271" r:id="rId12"/>
    <p:sldId id="272" r:id="rId13"/>
    <p:sldId id="273" r:id="rId14"/>
    <p:sldId id="274" r:id="rId15"/>
    <p:sldId id="278" r:id="rId16"/>
    <p:sldId id="277" r:id="rId17"/>
    <p:sldId id="279" r:id="rId18"/>
    <p:sldId id="280" r:id="rId19"/>
    <p:sldId id="281" r:id="rId20"/>
    <p:sldId id="282" r:id="rId21"/>
    <p:sldId id="265" r:id="rId22"/>
    <p:sldId id="264" r:id="rId23"/>
    <p:sldId id="259" r:id="rId24"/>
    <p:sldId id="260" r:id="rId25"/>
    <p:sldId id="26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30E6"/>
    <a:srgbClr val="E130A0"/>
    <a:srgbClr val="9F00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2"/>
    <p:restoredTop sz="78367"/>
  </p:normalViewPr>
  <p:slideViewPr>
    <p:cSldViewPr snapToGrid="0" snapToObjects="1">
      <p:cViewPr varScale="1">
        <p:scale>
          <a:sx n="159" d="100"/>
          <a:sy n="159" d="100"/>
        </p:scale>
        <p:origin x="3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Citations</a:t>
            </a:r>
            <a:r>
              <a:rPr lang="en-US" baseline="0"/>
              <a:t> to Levinthal 1997</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val>
            <c:numRef>
              <c:f>Sheet1!$A$1:$A$23</c:f>
              <c:numCache>
                <c:formatCode>General</c:formatCode>
                <c:ptCount val="23"/>
                <c:pt idx="0">
                  <c:v>7</c:v>
                </c:pt>
                <c:pt idx="1">
                  <c:v>24</c:v>
                </c:pt>
                <c:pt idx="2">
                  <c:v>27</c:v>
                </c:pt>
                <c:pt idx="3">
                  <c:v>42</c:v>
                </c:pt>
                <c:pt idx="4">
                  <c:v>54</c:v>
                </c:pt>
                <c:pt idx="5">
                  <c:v>66</c:v>
                </c:pt>
                <c:pt idx="6">
                  <c:v>81</c:v>
                </c:pt>
                <c:pt idx="7">
                  <c:v>102</c:v>
                </c:pt>
                <c:pt idx="8">
                  <c:v>122</c:v>
                </c:pt>
                <c:pt idx="9">
                  <c:v>110</c:v>
                </c:pt>
                <c:pt idx="10">
                  <c:v>121</c:v>
                </c:pt>
                <c:pt idx="11">
                  <c:v>123</c:v>
                </c:pt>
                <c:pt idx="12">
                  <c:v>146</c:v>
                </c:pt>
                <c:pt idx="13">
                  <c:v>145</c:v>
                </c:pt>
                <c:pt idx="14">
                  <c:v>150</c:v>
                </c:pt>
                <c:pt idx="15">
                  <c:v>173</c:v>
                </c:pt>
                <c:pt idx="16">
                  <c:v>145</c:v>
                </c:pt>
                <c:pt idx="17">
                  <c:v>161</c:v>
                </c:pt>
                <c:pt idx="18">
                  <c:v>153</c:v>
                </c:pt>
                <c:pt idx="19">
                  <c:v>166</c:v>
                </c:pt>
                <c:pt idx="20">
                  <c:v>164</c:v>
                </c:pt>
                <c:pt idx="21">
                  <c:v>124</c:v>
                </c:pt>
                <c:pt idx="22">
                  <c:v>84</c:v>
                </c:pt>
              </c:numCache>
            </c:numRef>
          </c:val>
          <c:extLst>
            <c:ext xmlns:c16="http://schemas.microsoft.com/office/drawing/2014/chart" uri="{C3380CC4-5D6E-409C-BE32-E72D297353CC}">
              <c16:uniqueId val="{00000000-974F-2545-816C-C563B9D16E73}"/>
            </c:ext>
          </c:extLst>
        </c:ser>
        <c:dLbls>
          <c:showLegendKey val="0"/>
          <c:showVal val="0"/>
          <c:showCatName val="0"/>
          <c:showSerName val="0"/>
          <c:showPercent val="0"/>
          <c:showBubbleSize val="0"/>
        </c:dLbls>
        <c:gapWidth val="100"/>
        <c:overlap val="-51"/>
        <c:axId val="726535040"/>
        <c:axId val="727554480"/>
      </c:barChart>
      <c:catAx>
        <c:axId val="72653504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7554480"/>
        <c:crosses val="autoZero"/>
        <c:auto val="1"/>
        <c:lblAlgn val="ctr"/>
        <c:lblOffset val="100"/>
        <c:noMultiLvlLbl val="0"/>
      </c:catAx>
      <c:valAx>
        <c:axId val="727554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65350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3T21:46:30.876"/>
    </inkml:context>
    <inkml:brush xml:id="br0">
      <inkml:brushProperty name="width" value="0.025" units="cm"/>
      <inkml:brushProperty name="height" value="0.02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7DB32-F33B-764B-A2DD-289991FE118A}" type="datetimeFigureOut">
              <a:rPr lang="en-US" smtClean="0"/>
              <a:t>8/18/20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8F45B-FEB3-704B-B9BF-1C79A005505F}" type="slidenum">
              <a:rPr lang="en-US" smtClean="0"/>
              <a:t>‹#›</a:t>
            </a:fld>
            <a:endParaRPr lang="en-US"/>
          </a:p>
        </p:txBody>
      </p:sp>
    </p:spTree>
    <p:extLst>
      <p:ext uri="{BB962C8B-B14F-4D97-AF65-F5344CB8AC3E}">
        <p14:creationId xmlns:p14="http://schemas.microsoft.com/office/powerpoint/2010/main" val="1119593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t>
            </a:r>
          </a:p>
          <a:p>
            <a:endParaRPr lang="en-US" dirty="0"/>
          </a:p>
          <a:p>
            <a:r>
              <a:rPr lang="en-US" dirty="0"/>
              <a:t>First, I’d like to say I really appreciate the opportunity to present to this audience because I think most of you know the NK model and have the accumulated knowledge to tell me if or where I'm going astray. And I might well be; I am a newcomer to the use of the NK model in theorizing organizational search and learning, having just escape the dungeons of sociology. </a:t>
            </a:r>
          </a:p>
        </p:txBody>
      </p:sp>
      <p:sp>
        <p:nvSpPr>
          <p:cNvPr id="4" name="Slide Number Placeholder 3"/>
          <p:cNvSpPr>
            <a:spLocks noGrp="1"/>
          </p:cNvSpPr>
          <p:nvPr>
            <p:ph type="sldNum" sz="quarter" idx="5"/>
          </p:nvPr>
        </p:nvSpPr>
        <p:spPr/>
        <p:txBody>
          <a:bodyPr/>
          <a:lstStyle/>
          <a:p>
            <a:fld id="{B928F45B-FEB3-704B-B9BF-1C79A005505F}" type="slidenum">
              <a:rPr lang="en-US" smtClean="0"/>
              <a:t>2</a:t>
            </a:fld>
            <a:endParaRPr lang="en-US"/>
          </a:p>
        </p:txBody>
      </p:sp>
    </p:spTree>
    <p:extLst>
      <p:ext uri="{BB962C8B-B14F-4D97-AF65-F5344CB8AC3E}">
        <p14:creationId xmlns:p14="http://schemas.microsoft.com/office/powerpoint/2010/main" val="3738150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ruggedness is a consequence of how fitness values are calculated.</a:t>
            </a:r>
          </a:p>
          <a:p>
            <a:endParaRPr lang="en-US" dirty="0"/>
          </a:p>
          <a:p>
            <a:r>
              <a:rPr lang="en-US" dirty="0"/>
              <a:t>Let’s start with N = 5 and say K=2. Saying K =2 means that the fitness contribution of a single bit depends of the current status of two other bits. </a:t>
            </a:r>
          </a:p>
          <a:p>
            <a:r>
              <a:rPr lang="en-US" dirty="0"/>
              <a:t>Let’s say we’re going to change this the second bit, currently 1 [CLICK]. Let’s also say it depends on the next two bits [CLICK].</a:t>
            </a:r>
          </a:p>
          <a:p>
            <a:endParaRPr lang="en-US" dirty="0"/>
          </a:p>
          <a:p>
            <a:r>
              <a:rPr lang="en-US" dirty="0"/>
              <a:t>To get the fitness contribution of the second bit given interdependence, Kauffman stipulates we should look at the combinations of the three bits. </a:t>
            </a:r>
          </a:p>
          <a:p>
            <a:r>
              <a:rPr lang="en-US" dirty="0"/>
              <a:t>Each combination gets a fitness contribution that is a drawn uniform at random between 0 and 1.</a:t>
            </a:r>
          </a:p>
          <a:p>
            <a:r>
              <a:rPr lang="en-US" dirty="0"/>
              <a:t>For each bit, you look up the fitness contribution of each according to which is actually present and then average them.</a:t>
            </a:r>
          </a:p>
          <a:p>
            <a:endParaRPr lang="en-US" dirty="0"/>
          </a:p>
          <a:p>
            <a:r>
              <a:rPr lang="en-US" dirty="0"/>
              <a:t>As K gets larger, the change of a single bit requires looking up more combinations and that means more random draws so by the central limit theorem this converges to .5 as K goes to infinity. </a:t>
            </a:r>
          </a:p>
          <a:p>
            <a:endParaRPr lang="en-US" dirty="0"/>
          </a:p>
          <a:p>
            <a:r>
              <a:rPr lang="en-US" dirty="0"/>
              <a:t>That’s the model in 120 seconds.</a:t>
            </a:r>
          </a:p>
          <a:p>
            <a:endParaRPr lang="en-US" dirty="0"/>
          </a:p>
          <a:p>
            <a:r>
              <a:rPr lang="en-US" dirty="0"/>
              <a:t> </a:t>
            </a:r>
          </a:p>
        </p:txBody>
      </p:sp>
      <p:sp>
        <p:nvSpPr>
          <p:cNvPr id="4" name="Slide Number Placeholder 3"/>
          <p:cNvSpPr>
            <a:spLocks noGrp="1"/>
          </p:cNvSpPr>
          <p:nvPr>
            <p:ph type="sldNum" sz="quarter" idx="5"/>
          </p:nvPr>
        </p:nvSpPr>
        <p:spPr/>
        <p:txBody>
          <a:bodyPr/>
          <a:lstStyle/>
          <a:p>
            <a:fld id="{B928F45B-FEB3-704B-B9BF-1C79A005505F}" type="slidenum">
              <a:rPr lang="en-US" smtClean="0"/>
              <a:t>11</a:t>
            </a:fld>
            <a:endParaRPr lang="en-US"/>
          </a:p>
        </p:txBody>
      </p:sp>
    </p:spTree>
    <p:extLst>
      <p:ext uri="{BB962C8B-B14F-4D97-AF65-F5344CB8AC3E}">
        <p14:creationId xmlns:p14="http://schemas.microsoft.com/office/powerpoint/2010/main" val="321950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back to the use of NKs and what might be problematic with the model.</a:t>
            </a:r>
          </a:p>
          <a:p>
            <a:endParaRPr lang="en-US" dirty="0"/>
          </a:p>
          <a:p>
            <a:r>
              <a:rPr lang="en-US" dirty="0"/>
              <a:t>The reason I want to revisit the details of the NK model is Theorizing search in a problem space that doesn't have the features we want is like trying to understand how to bake a cake by practicing in a microwave. You can get the ingredients just right for the oven (here the ingredients are the cognitive and social processes related to search and the oven is a real domain), but if your batter ends up in the microwave, you're going to make the wrong inferences pull out a thick, rubbery pancake instead of an airy cake. [CLICK].</a:t>
            </a:r>
          </a:p>
        </p:txBody>
      </p:sp>
      <p:sp>
        <p:nvSpPr>
          <p:cNvPr id="4" name="Slide Number Placeholder 3"/>
          <p:cNvSpPr>
            <a:spLocks noGrp="1"/>
          </p:cNvSpPr>
          <p:nvPr>
            <p:ph type="sldNum" sz="quarter" idx="5"/>
          </p:nvPr>
        </p:nvSpPr>
        <p:spPr/>
        <p:txBody>
          <a:bodyPr/>
          <a:lstStyle/>
          <a:p>
            <a:fld id="{B928F45B-FEB3-704B-B9BF-1C79A005505F}" type="slidenum">
              <a:rPr lang="en-US" smtClean="0"/>
              <a:t>12</a:t>
            </a:fld>
            <a:endParaRPr lang="en-US"/>
          </a:p>
        </p:txBody>
      </p:sp>
    </p:spTree>
    <p:extLst>
      <p:ext uri="{BB962C8B-B14F-4D97-AF65-F5344CB8AC3E}">
        <p14:creationId xmlns:p14="http://schemas.microsoft.com/office/powerpoint/2010/main" val="1021775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to say you don’t learn something from baking in a microwave, but you can’t seamlessly transfer knowledge about the oven to the microwave or vise-versa.</a:t>
            </a:r>
          </a:p>
          <a:p>
            <a:endParaRPr lang="en-US" dirty="0"/>
          </a:p>
          <a:p>
            <a:r>
              <a:rPr lang="en-US" dirty="0"/>
              <a:t>The outcomes of search, and therefore also the dynamics, are inextricably coupled to the features of the problem space so we have to be careful about the transferability of insights about search made on one type of landscape to another type of landscape.</a:t>
            </a:r>
          </a:p>
          <a:p>
            <a:endParaRPr lang="en-US" dirty="0"/>
          </a:p>
        </p:txBody>
      </p:sp>
      <p:sp>
        <p:nvSpPr>
          <p:cNvPr id="4" name="Slide Number Placeholder 3"/>
          <p:cNvSpPr>
            <a:spLocks noGrp="1"/>
          </p:cNvSpPr>
          <p:nvPr>
            <p:ph type="sldNum" sz="quarter" idx="5"/>
          </p:nvPr>
        </p:nvSpPr>
        <p:spPr/>
        <p:txBody>
          <a:bodyPr/>
          <a:lstStyle/>
          <a:p>
            <a:fld id="{B928F45B-FEB3-704B-B9BF-1C79A005505F}" type="slidenum">
              <a:rPr lang="en-US" smtClean="0"/>
              <a:t>13</a:t>
            </a:fld>
            <a:endParaRPr lang="en-US"/>
          </a:p>
        </p:txBody>
      </p:sp>
    </p:spTree>
    <p:extLst>
      <p:ext uri="{BB962C8B-B14F-4D97-AF65-F5344CB8AC3E}">
        <p14:creationId xmlns:p14="http://schemas.microsoft.com/office/powerpoint/2010/main" val="914761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core claim is that the NK model does a great job capturing one specific feature that is desirable, that is ruggedness, but tuning K also varies other feature of landscape with relevance to search.</a:t>
            </a:r>
          </a:p>
          <a:p>
            <a:endParaRPr lang="en-US" dirty="0"/>
          </a:p>
          <a:p>
            <a:r>
              <a:rPr lang="en-US" dirty="0"/>
              <a:t>The other feature I'm most concerned about is the macroscopic curvature of the landscape. K tunes the microscopic shape of the landscape in a theoretically interesting way, [CLICK] </a:t>
            </a:r>
          </a:p>
          <a:p>
            <a:endParaRPr lang="en-US" dirty="0"/>
          </a:p>
          <a:p>
            <a:r>
              <a:rPr lang="en-US" dirty="0"/>
              <a:t>– you can see this in the lower right by this blue bar in Figure 1 from Rivkin’s 2000 MGMT SCI paper on the imitation of complex strategies that there are many local optima and larger jumps in fitness.</a:t>
            </a:r>
          </a:p>
          <a:p>
            <a:endParaRPr lang="en-US" dirty="0"/>
          </a:p>
          <a:p>
            <a:r>
              <a:rPr lang="en-US" dirty="0"/>
              <a:t>But it also tunes the macroscopic features in problematic ways. Namely, it flattens the whole thing. [CLICK]</a:t>
            </a:r>
          </a:p>
          <a:p>
            <a:endParaRPr lang="en-US" dirty="0"/>
          </a:p>
          <a:p>
            <a:r>
              <a:rPr lang="en-US" dirty="0"/>
              <a:t>Compare the lower right to the upper left by the pink bar. It looks like a terrestrial mountain range [CLICK], not a lunar rock field [CLICK] </a:t>
            </a:r>
          </a:p>
          <a:p>
            <a:endParaRPr lang="en-US" dirty="0"/>
          </a:p>
          <a:p>
            <a:r>
              <a:rPr lang="en-US" dirty="0"/>
              <a:t>A couple things to say now…first, these are plots of random walks, meaning you are not seeing a cross–section of a landscape like in the pictures, but  rather a very strange trajectory. I think the use of plots like these cause a lot of confusion and obfuscate the macroscopic structures. That said, there is no denying the global flatness in the lower right.</a:t>
            </a:r>
          </a:p>
          <a:p>
            <a:r>
              <a:rPr lang="en-US" dirty="0"/>
              <a:t>Second point is that agents in models and human subjects do a really good job searching in the upper left and a bad job in the lower right. In the literature, this is attributed to the ruggedness of the lower right, but I think it’s fair to ask if the cause of that performance decline is about ruggedness or the fundamental change of the landscape from one with global curvature to one without.</a:t>
            </a:r>
          </a:p>
          <a:p>
            <a:endParaRPr lang="en-US" dirty="0"/>
          </a:p>
          <a:p>
            <a:endParaRPr lang="en-US" dirty="0"/>
          </a:p>
        </p:txBody>
      </p:sp>
      <p:sp>
        <p:nvSpPr>
          <p:cNvPr id="4" name="Slide Number Placeholder 3"/>
          <p:cNvSpPr>
            <a:spLocks noGrp="1"/>
          </p:cNvSpPr>
          <p:nvPr>
            <p:ph type="sldNum" sz="quarter" idx="5"/>
          </p:nvPr>
        </p:nvSpPr>
        <p:spPr/>
        <p:txBody>
          <a:bodyPr/>
          <a:lstStyle/>
          <a:p>
            <a:fld id="{B928F45B-FEB3-704B-B9BF-1C79A005505F}" type="slidenum">
              <a:rPr lang="en-US" smtClean="0"/>
              <a:t>14</a:t>
            </a:fld>
            <a:endParaRPr lang="en-US"/>
          </a:p>
        </p:txBody>
      </p:sp>
    </p:spTree>
    <p:extLst>
      <p:ext uri="{BB962C8B-B14F-4D97-AF65-F5344CB8AC3E}">
        <p14:creationId xmlns:p14="http://schemas.microsoft.com/office/powerpoint/2010/main" val="3006015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mathematical literature this flattening is known feature of the model. Increasing K contracts the variance in fitness values and thereby reduces correlation distances, that is the correlations in fitness values between points a given distance from each other on the hypercube. That's why low K models are sometimes called correlated fitness landscapes and high K models, uncorrelated landscapes.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plot shows the Weinberger correlation distance measure for an N=15 model. I realize seeing this on Zoom is hard so I'll describe it.  The blue line on the top is K=0 and the lines are very nearly increasing in K as you go toward down toward the origin. </a:t>
            </a:r>
          </a:p>
          <a:p>
            <a:endParaRPr lang="en-US" dirty="0"/>
          </a:p>
          <a:p>
            <a:endParaRPr lang="en-US" dirty="0"/>
          </a:p>
          <a:p>
            <a:r>
              <a:rPr lang="en-US" dirty="0"/>
              <a:t>The correlation distance is really a measure of mutual information; how much information does the fitness at one point reveal about neighboring points. The answer as K increases is almost nothing. When K=0, you can take 5 random steps and still have your fitness value have .5 correlation with the point you left. When K=N/2, in two steps you've down to a correlation of roughly .2. For higher K, you lose almost all information as soon as you move. </a:t>
            </a:r>
          </a:p>
          <a:p>
            <a:endParaRPr lang="en-US" dirty="0"/>
          </a:p>
          <a:p>
            <a:endParaRPr lang="en-US" dirty="0"/>
          </a:p>
          <a:p>
            <a:r>
              <a:rPr lang="en-US" dirty="0"/>
              <a:t>I think it’s highly unlikely that there are many problems in which changing one or two characteristics leads to outcomes completely uncorrelated with the initial feature set. That’s not to say, you can’t make changes that blow everything up, but that isn’t the case on average and correlation distances look at the whole neighborhood. </a:t>
            </a:r>
          </a:p>
          <a:p>
            <a:endParaRPr lang="en-US" dirty="0"/>
          </a:p>
        </p:txBody>
      </p:sp>
      <p:sp>
        <p:nvSpPr>
          <p:cNvPr id="4" name="Slide Number Placeholder 3"/>
          <p:cNvSpPr>
            <a:spLocks noGrp="1"/>
          </p:cNvSpPr>
          <p:nvPr>
            <p:ph type="sldNum" sz="quarter" idx="5"/>
          </p:nvPr>
        </p:nvSpPr>
        <p:spPr/>
        <p:txBody>
          <a:bodyPr/>
          <a:lstStyle/>
          <a:p>
            <a:fld id="{B928F45B-FEB3-704B-B9BF-1C79A005505F}" type="slidenum">
              <a:rPr lang="en-US" smtClean="0"/>
              <a:t>15</a:t>
            </a:fld>
            <a:endParaRPr lang="en-US"/>
          </a:p>
        </p:txBody>
      </p:sp>
    </p:spTree>
    <p:extLst>
      <p:ext uri="{BB962C8B-B14F-4D97-AF65-F5344CB8AC3E}">
        <p14:creationId xmlns:p14="http://schemas.microsoft.com/office/powerpoint/2010/main" val="2113613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correlation distance is affected by tuning K, but should we really care? </a:t>
            </a:r>
          </a:p>
          <a:p>
            <a:endParaRPr lang="en-US" dirty="0"/>
          </a:p>
          <a:p>
            <a:r>
              <a:rPr lang="en-US" dirty="0"/>
              <a:t>YES, because ruggedness and correlation distance should be separable. [CLICK] It’s not hard to imagine a landscape that has plenty of local ruggedness that has the mountainous topology that gives rise to correlation across distances. </a:t>
            </a:r>
          </a:p>
          <a:p>
            <a:endParaRPr lang="en-US" dirty="0"/>
          </a:p>
          <a:p>
            <a:r>
              <a:rPr lang="en-US" dirty="0"/>
              <a:t>And if they are in fact separable but always linked for mid to high K in the NK model, then we can’t tell if ruggedness is the impediment to search or the lack of mutual information (or something like this.) Separating ruggedness from the other features of the landscape is my goal here because if ruggedness is not the cause, it has implications for how we think about search processes. </a:t>
            </a:r>
          </a:p>
          <a:p>
            <a:endParaRPr lang="en-US" dirty="0"/>
          </a:p>
        </p:txBody>
      </p:sp>
      <p:sp>
        <p:nvSpPr>
          <p:cNvPr id="4" name="Slide Number Placeholder 3"/>
          <p:cNvSpPr>
            <a:spLocks noGrp="1"/>
          </p:cNvSpPr>
          <p:nvPr>
            <p:ph type="sldNum" sz="quarter" idx="5"/>
          </p:nvPr>
        </p:nvSpPr>
        <p:spPr/>
        <p:txBody>
          <a:bodyPr/>
          <a:lstStyle/>
          <a:p>
            <a:fld id="{B928F45B-FEB3-704B-B9BF-1C79A005505F}" type="slidenum">
              <a:rPr lang="en-US" smtClean="0"/>
              <a:t>16</a:t>
            </a:fld>
            <a:endParaRPr lang="en-US"/>
          </a:p>
        </p:txBody>
      </p:sp>
    </p:spTree>
    <p:extLst>
      <p:ext uri="{BB962C8B-B14F-4D97-AF65-F5344CB8AC3E}">
        <p14:creationId xmlns:p14="http://schemas.microsoft.com/office/powerpoint/2010/main" val="1719314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I’ve actually gotten a bit ahead of myself because correlation distance is just one lens with which to view the landscapes, and per Proust and Gallo, different lens can enrich us.</a:t>
            </a:r>
          </a:p>
          <a:p>
            <a:endParaRPr lang="en-US" dirty="0"/>
          </a:p>
          <a:p>
            <a:r>
              <a:rPr lang="en-US" dirty="0"/>
              <a:t>We’ve tried a lot of lens on and I’ll now share just the most promising one. The lens is that of local optima networks or LONs. [CLICK]</a:t>
            </a:r>
          </a:p>
          <a:p>
            <a:endParaRPr lang="en-US" dirty="0"/>
          </a:p>
          <a:p>
            <a:r>
              <a:rPr lang="en-US" dirty="0"/>
              <a:t>A LON characterizes a space by labeling local optima as adjacent in a graph if they are reachable from one another given a, usually conservative, search algorithm. Notably, the edges are weighted by the </a:t>
            </a:r>
            <a:r>
              <a:rPr lang="en-US" dirty="0" err="1"/>
              <a:t>probablitiy</a:t>
            </a:r>
            <a:r>
              <a:rPr lang="en-US" dirty="0"/>
              <a:t> of transition, so you need to run the search algorithm a lot of times, like really a lot to map it out. [CLICK]</a:t>
            </a:r>
          </a:p>
          <a:p>
            <a:endParaRPr lang="en-US" dirty="0"/>
          </a:p>
          <a:p>
            <a:r>
              <a:rPr lang="en-US" dirty="0"/>
              <a:t>Here is an example.</a:t>
            </a:r>
          </a:p>
          <a:p>
            <a:endParaRPr lang="en-US" dirty="0"/>
          </a:p>
          <a:p>
            <a:r>
              <a:rPr lang="en-US" dirty="0"/>
              <a:t>On the resulting network you can then use your preferred flavor of community detection to get clusters of local optima. Here is the LON for an NK with N=20 and K=5. The optima are </a:t>
            </a:r>
            <a:r>
              <a:rPr lang="en-US" dirty="0" err="1"/>
              <a:t>thresholded</a:t>
            </a:r>
            <a:r>
              <a:rPr lang="en-US" dirty="0"/>
              <a:t> for visually clarity to the top 10% in fitness and color coded by cluster. </a:t>
            </a:r>
          </a:p>
          <a:p>
            <a:endParaRPr lang="en-US" dirty="0"/>
          </a:p>
          <a:p>
            <a:r>
              <a:rPr lang="en-US" dirty="0"/>
              <a:t>You can see that for this low K landscape, the global optimum is in the middle of large cluster of other optima with high transition probabilities to the global maximum, making it a strong attractor. But also note that the blue cluster is a significant proportion of the population. So a couple of trials of, here hill climbing with a two-step </a:t>
            </a:r>
            <a:r>
              <a:rPr lang="en-US" dirty="0" err="1"/>
              <a:t>perterbation</a:t>
            </a:r>
            <a:r>
              <a:rPr lang="en-US" dirty="0"/>
              <a:t> off local optima, will almost always find the global max. There is a great big funnel around it. </a:t>
            </a:r>
          </a:p>
          <a:p>
            <a:endParaRPr lang="en-US" dirty="0"/>
          </a:p>
          <a:p>
            <a:endParaRPr lang="en-US" dirty="0"/>
          </a:p>
        </p:txBody>
      </p:sp>
      <p:sp>
        <p:nvSpPr>
          <p:cNvPr id="4" name="Slide Number Placeholder 3"/>
          <p:cNvSpPr>
            <a:spLocks noGrp="1"/>
          </p:cNvSpPr>
          <p:nvPr>
            <p:ph type="sldNum" sz="quarter" idx="5"/>
          </p:nvPr>
        </p:nvSpPr>
        <p:spPr/>
        <p:txBody>
          <a:bodyPr/>
          <a:lstStyle/>
          <a:p>
            <a:fld id="{B928F45B-FEB3-704B-B9BF-1C79A005505F}" type="slidenum">
              <a:rPr lang="en-US" smtClean="0"/>
              <a:t>17</a:t>
            </a:fld>
            <a:endParaRPr lang="en-US"/>
          </a:p>
        </p:txBody>
      </p:sp>
    </p:spTree>
    <p:extLst>
      <p:ext uri="{BB962C8B-B14F-4D97-AF65-F5344CB8AC3E}">
        <p14:creationId xmlns:p14="http://schemas.microsoft.com/office/powerpoint/2010/main" val="3577256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want to look at how tuning K changes this structure</a:t>
            </a:r>
          </a:p>
          <a:p>
            <a:endParaRPr lang="en-US" dirty="0"/>
          </a:p>
          <a:p>
            <a:r>
              <a:rPr lang="en-US" dirty="0"/>
              <a:t>Here are some ensemble averages for a few key characteristics</a:t>
            </a:r>
          </a:p>
          <a:p>
            <a:endParaRPr lang="en-US" dirty="0"/>
          </a:p>
          <a:p>
            <a:r>
              <a:rPr lang="en-US" dirty="0"/>
              <a:t>So as expected, increasing K increases the count of local optima.</a:t>
            </a:r>
          </a:p>
          <a:p>
            <a:endParaRPr lang="en-US" dirty="0"/>
          </a:p>
          <a:p>
            <a:r>
              <a:rPr lang="en-US" dirty="0"/>
              <a:t>But it is also increasing the number of clusters.</a:t>
            </a:r>
          </a:p>
          <a:p>
            <a:endParaRPr lang="en-US" dirty="0"/>
          </a:p>
          <a:p>
            <a:r>
              <a:rPr lang="en-US" dirty="0"/>
              <a:t>And most importantly, it is decreasing the size of the cluster containing the global max. </a:t>
            </a:r>
          </a:p>
          <a:p>
            <a:endParaRPr lang="en-US" dirty="0"/>
          </a:p>
          <a:p>
            <a:r>
              <a:rPr lang="en-US" dirty="0"/>
              <a:t>So increasing K has taken a landscape that a large funnel leading to the global max and broken it apart into a bunch of little mounds. </a:t>
            </a:r>
          </a:p>
          <a:p>
            <a:endParaRPr lang="en-US" dirty="0"/>
          </a:p>
          <a:p>
            <a:endParaRPr lang="en-US" dirty="0"/>
          </a:p>
        </p:txBody>
      </p:sp>
      <p:sp>
        <p:nvSpPr>
          <p:cNvPr id="4" name="Slide Number Placeholder 3"/>
          <p:cNvSpPr>
            <a:spLocks noGrp="1"/>
          </p:cNvSpPr>
          <p:nvPr>
            <p:ph type="sldNum" sz="quarter" idx="5"/>
          </p:nvPr>
        </p:nvSpPr>
        <p:spPr/>
        <p:txBody>
          <a:bodyPr/>
          <a:lstStyle/>
          <a:p>
            <a:fld id="{B928F45B-FEB3-704B-B9BF-1C79A005505F}" type="slidenum">
              <a:rPr lang="en-US" smtClean="0"/>
              <a:t>18</a:t>
            </a:fld>
            <a:endParaRPr lang="en-US"/>
          </a:p>
        </p:txBody>
      </p:sp>
    </p:spTree>
    <p:extLst>
      <p:ext uri="{BB962C8B-B14F-4D97-AF65-F5344CB8AC3E}">
        <p14:creationId xmlns:p14="http://schemas.microsoft.com/office/powerpoint/2010/main" val="907949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increase in the number of distinct clusters is clearly associated with the ability of the search algorithm to find the global max. [Describe]</a:t>
            </a:r>
          </a:p>
          <a:p>
            <a:endParaRPr lang="en-US" dirty="0"/>
          </a:p>
          <a:p>
            <a:r>
              <a:rPr lang="en-US" dirty="0"/>
              <a:t>But even more compelling is the relationship between the size of cluster containing the global max and the success rate. It is nearly perfectly correlated. </a:t>
            </a:r>
          </a:p>
          <a:p>
            <a:endParaRPr lang="en-US" dirty="0"/>
          </a:p>
          <a:p>
            <a:r>
              <a:rPr lang="en-US" dirty="0"/>
              <a:t>In both panels, the black dots are K=15 and most of them are near the origin in the right panel because increasing k tends to split up the local optima network into lots of distinct and small clusters. However, the larger the global max cluster is, the more successful search is.</a:t>
            </a:r>
          </a:p>
          <a:p>
            <a:endParaRPr lang="en-US" dirty="0"/>
          </a:p>
          <a:p>
            <a:r>
              <a:rPr lang="en-US" dirty="0"/>
              <a:t>To me, this says the cause of bad search outcomes is not the local ruggedness, but the flattening of the landscape into small clusters. </a:t>
            </a:r>
          </a:p>
          <a:p>
            <a:endParaRPr lang="en-US" dirty="0"/>
          </a:p>
          <a:p>
            <a:r>
              <a:rPr lang="en-US" dirty="0"/>
              <a:t>And this matters for more than local search. If you’re doing long jump searches in the high K landscape, you’re unlikely to find the cluster with the global max because it’s so small. You’re likely to land in a comparable cluster. </a:t>
            </a:r>
          </a:p>
          <a:p>
            <a:endParaRPr lang="en-US" dirty="0"/>
          </a:p>
          <a:p>
            <a:r>
              <a:rPr lang="en-US" dirty="0"/>
              <a:t>So at this point, my hypothesis is that it is not ruggedness that determines search </a:t>
            </a:r>
            <a:r>
              <a:rPr lang="en-US" dirty="0" err="1"/>
              <a:t>otucomes</a:t>
            </a:r>
            <a:r>
              <a:rPr lang="en-US" dirty="0"/>
              <a:t>, but rather structure of the clusters. Agents, including humans, aren't necessarily frustrated by some local noise. But search on high K landscapes is a truly frustrating problem on the macro scale.</a:t>
            </a:r>
          </a:p>
        </p:txBody>
      </p:sp>
      <p:sp>
        <p:nvSpPr>
          <p:cNvPr id="4" name="Slide Number Placeholder 3"/>
          <p:cNvSpPr>
            <a:spLocks noGrp="1"/>
          </p:cNvSpPr>
          <p:nvPr>
            <p:ph type="sldNum" sz="quarter" idx="5"/>
          </p:nvPr>
        </p:nvSpPr>
        <p:spPr/>
        <p:txBody>
          <a:bodyPr/>
          <a:lstStyle/>
          <a:p>
            <a:fld id="{B928F45B-FEB3-704B-B9BF-1C79A005505F}" type="slidenum">
              <a:rPr lang="en-US" smtClean="0"/>
              <a:t>19</a:t>
            </a:fld>
            <a:endParaRPr lang="en-US"/>
          </a:p>
        </p:txBody>
      </p:sp>
    </p:spTree>
    <p:extLst>
      <p:ext uri="{BB962C8B-B14F-4D97-AF65-F5344CB8AC3E}">
        <p14:creationId xmlns:p14="http://schemas.microsoft.com/office/powerpoint/2010/main" val="197004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to now.</a:t>
            </a:r>
          </a:p>
          <a:p>
            <a:endParaRPr lang="en-US" dirty="0"/>
          </a:p>
          <a:p>
            <a:r>
              <a:rPr lang="en-US" dirty="0"/>
              <a:t>Working on specifying a model that has local ruggedness and global curvature.</a:t>
            </a:r>
          </a:p>
          <a:p>
            <a:endParaRPr lang="en-US" dirty="0"/>
          </a:p>
          <a:p>
            <a:r>
              <a:rPr lang="en-US" dirty="0"/>
              <a:t>Doing simulation and human-subject experiments.</a:t>
            </a:r>
          </a:p>
        </p:txBody>
      </p:sp>
      <p:sp>
        <p:nvSpPr>
          <p:cNvPr id="4" name="Slide Number Placeholder 3"/>
          <p:cNvSpPr>
            <a:spLocks noGrp="1"/>
          </p:cNvSpPr>
          <p:nvPr>
            <p:ph type="sldNum" sz="quarter" idx="5"/>
          </p:nvPr>
        </p:nvSpPr>
        <p:spPr/>
        <p:txBody>
          <a:bodyPr/>
          <a:lstStyle/>
          <a:p>
            <a:fld id="{B928F45B-FEB3-704B-B9BF-1C79A005505F}" type="slidenum">
              <a:rPr lang="en-US" smtClean="0"/>
              <a:t>20</a:t>
            </a:fld>
            <a:endParaRPr lang="en-US"/>
          </a:p>
        </p:txBody>
      </p:sp>
    </p:spTree>
    <p:extLst>
      <p:ext uri="{BB962C8B-B14F-4D97-AF65-F5344CB8AC3E}">
        <p14:creationId xmlns:p14="http://schemas.microsoft.com/office/powerpoint/2010/main" val="121820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continue I'd like to thank</a:t>
            </a:r>
          </a:p>
          <a:p>
            <a:r>
              <a:rPr lang="en-US" dirty="0" err="1"/>
              <a:t>i</a:t>
            </a:r>
            <a:r>
              <a:rPr lang="en-US" dirty="0"/>
              <a:t>)Adrian </a:t>
            </a:r>
            <a:r>
              <a:rPr lang="en-US" dirty="0" err="1"/>
              <a:t>Apaza</a:t>
            </a:r>
            <a:r>
              <a:rPr lang="en-US" dirty="0"/>
              <a:t>, a Stanford GSB graduate student who has been a huge help on this project</a:t>
            </a:r>
          </a:p>
          <a:p>
            <a:r>
              <a:rPr lang="en-US" dirty="0" err="1"/>
              <a:t>i</a:t>
            </a:r>
            <a:r>
              <a:rPr lang="en-US" dirty="0"/>
              <a:t>)) Sara Abdali, a Stanford M and CS undergraduate student who has also been helping on this project.</a:t>
            </a:r>
          </a:p>
          <a:p>
            <a:endParaRPr lang="en-US" dirty="0"/>
          </a:p>
          <a:p>
            <a:r>
              <a:rPr lang="en-US" dirty="0"/>
              <a:t>In spite of that wonderful help, progress on this project has suffered in the pandemic and what I have</a:t>
            </a:r>
          </a:p>
          <a:p>
            <a:r>
              <a:rPr lang="en-US" dirty="0"/>
              <a:t>today is only the polemical setup, and not the results of the modeling and the human-subject experiment we're in the process of implementing.</a:t>
            </a:r>
          </a:p>
        </p:txBody>
      </p:sp>
      <p:sp>
        <p:nvSpPr>
          <p:cNvPr id="4" name="Slide Number Placeholder 3"/>
          <p:cNvSpPr>
            <a:spLocks noGrp="1"/>
          </p:cNvSpPr>
          <p:nvPr>
            <p:ph type="sldNum" sz="quarter" idx="5"/>
          </p:nvPr>
        </p:nvSpPr>
        <p:spPr/>
        <p:txBody>
          <a:bodyPr/>
          <a:lstStyle/>
          <a:p>
            <a:fld id="{B928F45B-FEB3-704B-B9BF-1C79A005505F}" type="slidenum">
              <a:rPr lang="en-US" smtClean="0"/>
              <a:t>3</a:t>
            </a:fld>
            <a:endParaRPr lang="en-US"/>
          </a:p>
        </p:txBody>
      </p:sp>
    </p:spTree>
    <p:extLst>
      <p:ext uri="{BB962C8B-B14F-4D97-AF65-F5344CB8AC3E}">
        <p14:creationId xmlns:p14="http://schemas.microsoft.com/office/powerpoint/2010/main" val="845062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8F45B-FEB3-704B-B9BF-1C79A005505F}" type="slidenum">
              <a:rPr lang="en-US" smtClean="0"/>
              <a:t>25</a:t>
            </a:fld>
            <a:endParaRPr lang="en-US"/>
          </a:p>
        </p:txBody>
      </p:sp>
    </p:spTree>
    <p:extLst>
      <p:ext uri="{BB962C8B-B14F-4D97-AF65-F5344CB8AC3E}">
        <p14:creationId xmlns:p14="http://schemas.microsoft.com/office/powerpoint/2010/main" val="407460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that polemic:</a:t>
            </a:r>
          </a:p>
          <a:p>
            <a:endParaRPr lang="en-US" dirty="0"/>
          </a:p>
          <a:p>
            <a:r>
              <a:rPr lang="en-US" dirty="0"/>
              <a:t>The study of landscape models does two things: First,  and the primary reason for its extensive use in the management literature, is that it provides a substrate to theorize about search behavior. Early work focused on limited or naive search heuristics, but later work has really started to elaborate richer cognition and behavior. The bulk of the management literature on the NK model focuses on this aspect because that is ultimately what we care about.</a:t>
            </a:r>
          </a:p>
          <a:p>
            <a:endParaRPr lang="en-US" dirty="0"/>
          </a:p>
          <a:p>
            <a:r>
              <a:rPr lang="en-US" dirty="0"/>
              <a:t>The second thing NK models do is describe a problem space and at its core, the NK model is a statement about a problem space. It was introduced to help clarify evolutionary processes in genetics by shifting attention from the processes of genetic recombination and mutation, that is search processes, to the potential fitness outcomes of those changes and the broader structure of the problem. Of particular interest to Kauffman as he articulated the model are the interdependencies between various genes and the phenotypic expression of those genes in the whole organism to which evolutionary fitness is finally ascribed.  So interdependence between genes or characteristics is key in structure of the problem he describes.</a:t>
            </a:r>
          </a:p>
          <a:p>
            <a:endParaRPr lang="en-US" dirty="0"/>
          </a:p>
          <a:p>
            <a:r>
              <a:rPr lang="en-US" dirty="0"/>
              <a:t>Management research has good reason to be interested in the consequences of interdependence and that make the NK model a useful tool. There are other features to be concerned with, so there other models too. For example, the surge in interest in multi-armed bandits is exciting.</a:t>
            </a:r>
          </a:p>
          <a:p>
            <a:endParaRPr lang="en-US" dirty="0"/>
          </a:p>
          <a:p>
            <a:r>
              <a:rPr lang="en-US" dirty="0"/>
              <a:t>But I’ve been asking myself for the last 6 months whether the agents in NK are walking on the moon [CLICK], a foreign landscape with little resemblance to the world we live in terms of the problem we encounter. Incidentally, high K  NK models look like the surface of the moon in the foreground of this image.</a:t>
            </a:r>
          </a:p>
          <a:p>
            <a:endParaRPr lang="en-US" dirty="0"/>
          </a:p>
          <a:p>
            <a:endParaRPr lang="en-US" dirty="0"/>
          </a:p>
          <a:p>
            <a:endParaRPr lang="en-US" dirty="0"/>
          </a:p>
          <a:p>
            <a:endParaRPr lang="en-US" dirty="0"/>
          </a:p>
          <a:p>
            <a:endParaRPr lang="en-US" dirty="0"/>
          </a:p>
          <a:p>
            <a:r>
              <a:rPr lang="en-US" dirty="0"/>
              <a:t>Unfortunately, however, an insufficient amount of work has been done to understand the general features of the problem spaces created by the model.</a:t>
            </a:r>
          </a:p>
          <a:p>
            <a:endParaRPr lang="en-US" dirty="0"/>
          </a:p>
          <a:p>
            <a:r>
              <a:rPr lang="en-US" dirty="0"/>
              <a:t>I'd like to draw attention to a potentially problematic feature of the NK specification that, to the best of my knowledge, hasn't been raised in the management literature.</a:t>
            </a:r>
          </a:p>
          <a:p>
            <a:endParaRPr lang="en-US" dirty="0"/>
          </a:p>
          <a:p>
            <a:endParaRPr lang="en-US" dirty="0"/>
          </a:p>
        </p:txBody>
      </p:sp>
      <p:sp>
        <p:nvSpPr>
          <p:cNvPr id="4" name="Slide Number Placeholder 3"/>
          <p:cNvSpPr>
            <a:spLocks noGrp="1"/>
          </p:cNvSpPr>
          <p:nvPr>
            <p:ph type="sldNum" sz="quarter" idx="5"/>
          </p:nvPr>
        </p:nvSpPr>
        <p:spPr/>
        <p:txBody>
          <a:bodyPr/>
          <a:lstStyle/>
          <a:p>
            <a:fld id="{B928F45B-FEB3-704B-B9BF-1C79A005505F}" type="slidenum">
              <a:rPr lang="en-US" smtClean="0"/>
              <a:t>4</a:t>
            </a:fld>
            <a:endParaRPr lang="en-US"/>
          </a:p>
        </p:txBody>
      </p:sp>
    </p:spTree>
    <p:extLst>
      <p:ext uri="{BB962C8B-B14F-4D97-AF65-F5344CB8AC3E}">
        <p14:creationId xmlns:p14="http://schemas.microsoft.com/office/powerpoint/2010/main" val="78651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I get to my nature of my concerns: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 actually study is the creation of shared understandings, so I rarely assume common knowledge and while I think this group understands NK models better than almost any other group, I’m going to spend 2 minutes summarizing the structure of model because having that in mind should help make it clearer what my worry is. [NEXT]</a:t>
            </a:r>
          </a:p>
          <a:p>
            <a:endParaRPr lang="en-US" dirty="0"/>
          </a:p>
        </p:txBody>
      </p:sp>
      <p:sp>
        <p:nvSpPr>
          <p:cNvPr id="4" name="Slide Number Placeholder 3"/>
          <p:cNvSpPr>
            <a:spLocks noGrp="1"/>
          </p:cNvSpPr>
          <p:nvPr>
            <p:ph type="sldNum" sz="quarter" idx="5"/>
          </p:nvPr>
        </p:nvSpPr>
        <p:spPr/>
        <p:txBody>
          <a:bodyPr/>
          <a:lstStyle/>
          <a:p>
            <a:fld id="{B928F45B-FEB3-704B-B9BF-1C79A005505F}" type="slidenum">
              <a:rPr lang="en-US" smtClean="0"/>
              <a:t>5</a:t>
            </a:fld>
            <a:endParaRPr lang="en-US"/>
          </a:p>
        </p:txBody>
      </p:sp>
    </p:spTree>
    <p:extLst>
      <p:ext uri="{BB962C8B-B14F-4D97-AF65-F5344CB8AC3E}">
        <p14:creationId xmlns:p14="http://schemas.microsoft.com/office/powerpoint/2010/main" val="1992534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 in NK comes from the underlying </a:t>
            </a:r>
            <a:r>
              <a:rPr lang="en-US" dirty="0" err="1"/>
              <a:t>combinatorical</a:t>
            </a:r>
            <a:r>
              <a:rPr lang="en-US" dirty="0"/>
              <a:t> problem.</a:t>
            </a:r>
          </a:p>
          <a:p>
            <a:r>
              <a:rPr lang="en-US" dirty="0"/>
              <a:t>In this </a:t>
            </a:r>
            <a:r>
              <a:rPr lang="en-US" dirty="0" err="1"/>
              <a:t>combinatorical</a:t>
            </a:r>
            <a:r>
              <a:rPr lang="en-US" dirty="0"/>
              <a:t> problem, N is a number of bits, binary digits, that can be changed. (CLICK)</a:t>
            </a:r>
          </a:p>
          <a:p>
            <a:r>
              <a:rPr lang="en-US" dirty="0"/>
              <a:t>Let's say N = 10. We can change the bits (CLICK) to get a new combination. When N=10, there are roughly 1000 combinations, so this quickly grows. </a:t>
            </a:r>
          </a:p>
          <a:p>
            <a:r>
              <a:rPr lang="en-US" dirty="0"/>
              <a:t>(CLICK) Thinking about the </a:t>
            </a:r>
            <a:r>
              <a:rPr lang="en-US" dirty="0" err="1"/>
              <a:t>combinatorical</a:t>
            </a:r>
            <a:r>
              <a:rPr lang="en-US" dirty="0"/>
              <a:t> structure as a vector of bits is good, but I prefer to think of it as a hypercube. [NEXT]</a:t>
            </a:r>
          </a:p>
        </p:txBody>
      </p:sp>
      <p:sp>
        <p:nvSpPr>
          <p:cNvPr id="4" name="Slide Number Placeholder 3"/>
          <p:cNvSpPr>
            <a:spLocks noGrp="1"/>
          </p:cNvSpPr>
          <p:nvPr>
            <p:ph type="sldNum" sz="quarter" idx="5"/>
          </p:nvPr>
        </p:nvSpPr>
        <p:spPr/>
        <p:txBody>
          <a:bodyPr/>
          <a:lstStyle/>
          <a:p>
            <a:fld id="{B928F45B-FEB3-704B-B9BF-1C79A005505F}" type="slidenum">
              <a:rPr lang="en-US" smtClean="0"/>
              <a:t>6</a:t>
            </a:fld>
            <a:endParaRPr lang="en-US"/>
          </a:p>
        </p:txBody>
      </p:sp>
    </p:spTree>
    <p:extLst>
      <p:ext uri="{BB962C8B-B14F-4D97-AF65-F5344CB8AC3E}">
        <p14:creationId xmlns:p14="http://schemas.microsoft.com/office/powerpoint/2010/main" val="3581882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which the vertices correspond to the elements and the existence of an edge indicates a distance of 1 between the elements. This is the N equals 3 hypercube for ease of visualization. All vertices have 3 unique neighbors. I like thinking about the structure this way because [NEXT]</a:t>
            </a:r>
          </a:p>
        </p:txBody>
      </p:sp>
      <p:sp>
        <p:nvSpPr>
          <p:cNvPr id="4" name="Slide Number Placeholder 3"/>
          <p:cNvSpPr>
            <a:spLocks noGrp="1"/>
          </p:cNvSpPr>
          <p:nvPr>
            <p:ph type="sldNum" sz="quarter" idx="5"/>
          </p:nvPr>
        </p:nvSpPr>
        <p:spPr/>
        <p:txBody>
          <a:bodyPr/>
          <a:lstStyle/>
          <a:p>
            <a:fld id="{B928F45B-FEB3-704B-B9BF-1C79A005505F}" type="slidenum">
              <a:rPr lang="en-US" smtClean="0"/>
              <a:t>7</a:t>
            </a:fld>
            <a:endParaRPr lang="en-US"/>
          </a:p>
        </p:txBody>
      </p:sp>
    </p:spTree>
    <p:extLst>
      <p:ext uri="{BB962C8B-B14F-4D97-AF65-F5344CB8AC3E}">
        <p14:creationId xmlns:p14="http://schemas.microsoft.com/office/powerpoint/2010/main" val="175789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helps me accurately think about movement in the underlying geometry. So here is a traversal of edges and vertices from (1,0,1) [CLICK] to (0,1,0). This is setup is </a:t>
            </a:r>
            <a:r>
              <a:rPr lang="en-US" dirty="0" err="1"/>
              <a:t>kinda</a:t>
            </a:r>
            <a:r>
              <a:rPr lang="en-US" dirty="0"/>
              <a:t> cool, but also </a:t>
            </a:r>
            <a:r>
              <a:rPr lang="en-US" dirty="0" err="1"/>
              <a:t>kinda</a:t>
            </a:r>
            <a:r>
              <a:rPr lang="en-US" dirty="0"/>
              <a:t> boring until you turn it into a </a:t>
            </a:r>
            <a:r>
              <a:rPr lang="en-US" dirty="0" err="1"/>
              <a:t>combinatorical</a:t>
            </a:r>
            <a:r>
              <a:rPr lang="en-US" dirty="0"/>
              <a:t> /optimization/ problem.</a:t>
            </a:r>
          </a:p>
        </p:txBody>
      </p:sp>
      <p:sp>
        <p:nvSpPr>
          <p:cNvPr id="4" name="Slide Number Placeholder 3"/>
          <p:cNvSpPr>
            <a:spLocks noGrp="1"/>
          </p:cNvSpPr>
          <p:nvPr>
            <p:ph type="sldNum" sz="quarter" idx="5"/>
          </p:nvPr>
        </p:nvSpPr>
        <p:spPr/>
        <p:txBody>
          <a:bodyPr/>
          <a:lstStyle/>
          <a:p>
            <a:fld id="{B928F45B-FEB3-704B-B9BF-1C79A005505F}" type="slidenum">
              <a:rPr lang="en-US" smtClean="0"/>
              <a:t>8</a:t>
            </a:fld>
            <a:endParaRPr lang="en-US"/>
          </a:p>
        </p:txBody>
      </p:sp>
    </p:spTree>
    <p:extLst>
      <p:ext uri="{BB962C8B-B14F-4D97-AF65-F5344CB8AC3E}">
        <p14:creationId xmlns:p14="http://schemas.microsoft.com/office/powerpoint/2010/main" val="319015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it an optimization problem, you just assign each vertex a payoff or fitness value. Here fitness is visualized through the size of vertex. Then you can start thinking about [CLICK] how a process of optimization might proceed. Now all of this is quite old and not yet Kauffman’s NK model. </a:t>
            </a:r>
          </a:p>
        </p:txBody>
      </p:sp>
      <p:sp>
        <p:nvSpPr>
          <p:cNvPr id="4" name="Slide Number Placeholder 3"/>
          <p:cNvSpPr>
            <a:spLocks noGrp="1"/>
          </p:cNvSpPr>
          <p:nvPr>
            <p:ph type="sldNum" sz="quarter" idx="5"/>
          </p:nvPr>
        </p:nvSpPr>
        <p:spPr/>
        <p:txBody>
          <a:bodyPr/>
          <a:lstStyle/>
          <a:p>
            <a:fld id="{B928F45B-FEB3-704B-B9BF-1C79A005505F}" type="slidenum">
              <a:rPr lang="en-US" smtClean="0"/>
              <a:t>9</a:t>
            </a:fld>
            <a:endParaRPr lang="en-US"/>
          </a:p>
        </p:txBody>
      </p:sp>
    </p:spTree>
    <p:extLst>
      <p:ext uri="{BB962C8B-B14F-4D97-AF65-F5344CB8AC3E}">
        <p14:creationId xmlns:p14="http://schemas.microsoft.com/office/powerpoint/2010/main" val="383227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Kauffman’s NK model starts with the </a:t>
            </a:r>
            <a:r>
              <a:rPr lang="en-US" dirty="0" err="1"/>
              <a:t>combinatorical</a:t>
            </a:r>
            <a:r>
              <a:rPr lang="en-US" dirty="0"/>
              <a:t> structure and the notion of a fitness landscape </a:t>
            </a:r>
            <a:r>
              <a:rPr lang="en-US" dirty="0" err="1"/>
              <a:t>i</a:t>
            </a:r>
            <a:r>
              <a:rPr lang="en-US" dirty="0"/>
              <a:t> just described to explore the consequences of interdependence between bits in terms of overall fitness. I'll return to how that is done shortly, but an important outcome of how it is done is that increasing the interdependence increases the feature known as ruggedness, which is the just the count of local optima. The cognitive implication of this feature is that it’s hard for myopic or boundedly rational actors to get from an inferior optimum to better vertices/combinations because we likely have to accept worse outcomes in the course of search. Getting from this local optimum [CLICK] to the global optimum [CLICK] requires either full knowledge of the landscape, tremendous luck or traversing vertices with lower fitness. From the current optimum, any traversal requires visiting a point with a lower fitness. [CLICK] That's why it's a local optimum.</a:t>
            </a:r>
          </a:p>
          <a:p>
            <a:endParaRPr lang="en-US" dirty="0"/>
          </a:p>
          <a:p>
            <a:r>
              <a:rPr lang="en-US" dirty="0"/>
              <a:t>The results of formal models and lab-experiments done on NK landscapes largely correspond to these intuitions.</a:t>
            </a:r>
          </a:p>
        </p:txBody>
      </p:sp>
      <p:sp>
        <p:nvSpPr>
          <p:cNvPr id="4" name="Slide Number Placeholder 3"/>
          <p:cNvSpPr>
            <a:spLocks noGrp="1"/>
          </p:cNvSpPr>
          <p:nvPr>
            <p:ph type="sldNum" sz="quarter" idx="5"/>
          </p:nvPr>
        </p:nvSpPr>
        <p:spPr/>
        <p:txBody>
          <a:bodyPr/>
          <a:lstStyle/>
          <a:p>
            <a:fld id="{B928F45B-FEB3-704B-B9BF-1C79A005505F}" type="slidenum">
              <a:rPr lang="en-US" smtClean="0"/>
              <a:t>10</a:t>
            </a:fld>
            <a:endParaRPr lang="en-US"/>
          </a:p>
        </p:txBody>
      </p:sp>
    </p:spTree>
    <p:extLst>
      <p:ext uri="{BB962C8B-B14F-4D97-AF65-F5344CB8AC3E}">
        <p14:creationId xmlns:p14="http://schemas.microsoft.com/office/powerpoint/2010/main" val="2965165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5C67-ACA2-284F-BA5C-7B4CD46B9B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CDA1C4-F872-5147-8885-96B332D9C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2850A7-4041-B94A-A8E0-37EEBE1F8C4A}"/>
              </a:ext>
            </a:extLst>
          </p:cNvPr>
          <p:cNvSpPr>
            <a:spLocks noGrp="1"/>
          </p:cNvSpPr>
          <p:nvPr>
            <p:ph type="dt" sz="half" idx="10"/>
          </p:nvPr>
        </p:nvSpPr>
        <p:spPr/>
        <p:txBody>
          <a:bodyPr/>
          <a:lstStyle/>
          <a:p>
            <a:fld id="{810A1A7B-E459-2D4D-9741-CB1617CBE9BB}" type="datetime1">
              <a:rPr lang="en-US" smtClean="0"/>
              <a:t>8/18/20</a:t>
            </a:fld>
            <a:endParaRPr lang="en-US"/>
          </a:p>
        </p:txBody>
      </p:sp>
      <p:sp>
        <p:nvSpPr>
          <p:cNvPr id="5" name="Footer Placeholder 4">
            <a:extLst>
              <a:ext uri="{FF2B5EF4-FFF2-40B4-BE49-F238E27FC236}">
                <a16:creationId xmlns:a16="http://schemas.microsoft.com/office/drawing/2014/main" id="{55E65159-0A12-714A-812F-522C70A00F97}"/>
              </a:ext>
            </a:extLst>
          </p:cNvPr>
          <p:cNvSpPr>
            <a:spLocks noGrp="1"/>
          </p:cNvSpPr>
          <p:nvPr>
            <p:ph type="ftr" sz="quarter" idx="11"/>
          </p:nvPr>
        </p:nvSpPr>
        <p:spPr/>
        <p:txBody>
          <a:bodyPr/>
          <a:lstStyle/>
          <a:p>
            <a:r>
              <a:rPr lang="en-US"/>
              <a:t>Atwell - CSOL 2020</a:t>
            </a:r>
          </a:p>
        </p:txBody>
      </p:sp>
      <p:sp>
        <p:nvSpPr>
          <p:cNvPr id="6" name="Slide Number Placeholder 5">
            <a:extLst>
              <a:ext uri="{FF2B5EF4-FFF2-40B4-BE49-F238E27FC236}">
                <a16:creationId xmlns:a16="http://schemas.microsoft.com/office/drawing/2014/main" id="{4F25885C-501E-9541-9572-B02C94E4774F}"/>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112200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3867-C1C8-4F4A-AA31-E21945363E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94856B-2A56-C448-8C82-4B28DA112A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D6B7BB-1843-224B-AFBA-96362C16843C}"/>
              </a:ext>
            </a:extLst>
          </p:cNvPr>
          <p:cNvSpPr>
            <a:spLocks noGrp="1"/>
          </p:cNvSpPr>
          <p:nvPr>
            <p:ph type="dt" sz="half" idx="10"/>
          </p:nvPr>
        </p:nvSpPr>
        <p:spPr/>
        <p:txBody>
          <a:bodyPr/>
          <a:lstStyle/>
          <a:p>
            <a:fld id="{2B16F6E3-6D33-7040-A2EA-0FEA626D50D1}" type="datetime1">
              <a:rPr lang="en-US" smtClean="0"/>
              <a:t>8/18/20</a:t>
            </a:fld>
            <a:endParaRPr lang="en-US"/>
          </a:p>
        </p:txBody>
      </p:sp>
      <p:sp>
        <p:nvSpPr>
          <p:cNvPr id="5" name="Footer Placeholder 4">
            <a:extLst>
              <a:ext uri="{FF2B5EF4-FFF2-40B4-BE49-F238E27FC236}">
                <a16:creationId xmlns:a16="http://schemas.microsoft.com/office/drawing/2014/main" id="{4AE3A618-8E49-A04A-B26A-925716586BBC}"/>
              </a:ext>
            </a:extLst>
          </p:cNvPr>
          <p:cNvSpPr>
            <a:spLocks noGrp="1"/>
          </p:cNvSpPr>
          <p:nvPr>
            <p:ph type="ftr" sz="quarter" idx="11"/>
          </p:nvPr>
        </p:nvSpPr>
        <p:spPr/>
        <p:txBody>
          <a:bodyPr/>
          <a:lstStyle/>
          <a:p>
            <a:r>
              <a:rPr lang="en-US"/>
              <a:t>Atwell - CSOL 2020</a:t>
            </a:r>
          </a:p>
        </p:txBody>
      </p:sp>
      <p:sp>
        <p:nvSpPr>
          <p:cNvPr id="6" name="Slide Number Placeholder 5">
            <a:extLst>
              <a:ext uri="{FF2B5EF4-FFF2-40B4-BE49-F238E27FC236}">
                <a16:creationId xmlns:a16="http://schemas.microsoft.com/office/drawing/2014/main" id="{3AFC5034-EC7D-5D45-87C7-ECC22EE51819}"/>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3666452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96DA0F-D647-894F-84EC-743BCDCA24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6DE180-9575-404B-945C-97DC8D1FED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4FF4A-DD1D-9B4D-A6E3-ACA1C9AF252C}"/>
              </a:ext>
            </a:extLst>
          </p:cNvPr>
          <p:cNvSpPr>
            <a:spLocks noGrp="1"/>
          </p:cNvSpPr>
          <p:nvPr>
            <p:ph type="dt" sz="half" idx="10"/>
          </p:nvPr>
        </p:nvSpPr>
        <p:spPr/>
        <p:txBody>
          <a:bodyPr/>
          <a:lstStyle/>
          <a:p>
            <a:fld id="{244D436F-CFE5-FE4F-A001-D336F5830C2B}" type="datetime1">
              <a:rPr lang="en-US" smtClean="0"/>
              <a:t>8/18/20</a:t>
            </a:fld>
            <a:endParaRPr lang="en-US"/>
          </a:p>
        </p:txBody>
      </p:sp>
      <p:sp>
        <p:nvSpPr>
          <p:cNvPr id="5" name="Footer Placeholder 4">
            <a:extLst>
              <a:ext uri="{FF2B5EF4-FFF2-40B4-BE49-F238E27FC236}">
                <a16:creationId xmlns:a16="http://schemas.microsoft.com/office/drawing/2014/main" id="{C41893BF-10C4-2D4E-84A8-0E790F05E4B7}"/>
              </a:ext>
            </a:extLst>
          </p:cNvPr>
          <p:cNvSpPr>
            <a:spLocks noGrp="1"/>
          </p:cNvSpPr>
          <p:nvPr>
            <p:ph type="ftr" sz="quarter" idx="11"/>
          </p:nvPr>
        </p:nvSpPr>
        <p:spPr/>
        <p:txBody>
          <a:bodyPr/>
          <a:lstStyle/>
          <a:p>
            <a:r>
              <a:rPr lang="en-US"/>
              <a:t>Atwell - CSOL 2020</a:t>
            </a:r>
          </a:p>
        </p:txBody>
      </p:sp>
      <p:sp>
        <p:nvSpPr>
          <p:cNvPr id="6" name="Slide Number Placeholder 5">
            <a:extLst>
              <a:ext uri="{FF2B5EF4-FFF2-40B4-BE49-F238E27FC236}">
                <a16:creationId xmlns:a16="http://schemas.microsoft.com/office/drawing/2014/main" id="{A1EFD0A7-2DA1-7848-A303-1397943032E8}"/>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3480775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FB11-6DDC-154D-8211-EB7D289FCF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CB3533-D529-2843-B3FE-BF11004BD3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C63B8-E32B-7D47-9CB0-CF7B7964E3A6}"/>
              </a:ext>
            </a:extLst>
          </p:cNvPr>
          <p:cNvSpPr>
            <a:spLocks noGrp="1"/>
          </p:cNvSpPr>
          <p:nvPr>
            <p:ph type="dt" sz="half" idx="10"/>
          </p:nvPr>
        </p:nvSpPr>
        <p:spPr/>
        <p:txBody>
          <a:bodyPr/>
          <a:lstStyle/>
          <a:p>
            <a:fld id="{67923BD1-A5AF-8245-8F68-46A80270731D}" type="datetime1">
              <a:rPr lang="en-US" smtClean="0"/>
              <a:t>8/18/20</a:t>
            </a:fld>
            <a:endParaRPr lang="en-US"/>
          </a:p>
        </p:txBody>
      </p:sp>
      <p:sp>
        <p:nvSpPr>
          <p:cNvPr id="5" name="Footer Placeholder 4">
            <a:extLst>
              <a:ext uri="{FF2B5EF4-FFF2-40B4-BE49-F238E27FC236}">
                <a16:creationId xmlns:a16="http://schemas.microsoft.com/office/drawing/2014/main" id="{5FA191BA-B896-5947-95C1-2DECB8F36A67}"/>
              </a:ext>
            </a:extLst>
          </p:cNvPr>
          <p:cNvSpPr>
            <a:spLocks noGrp="1"/>
          </p:cNvSpPr>
          <p:nvPr>
            <p:ph type="ftr" sz="quarter" idx="11"/>
          </p:nvPr>
        </p:nvSpPr>
        <p:spPr/>
        <p:txBody>
          <a:bodyPr/>
          <a:lstStyle/>
          <a:p>
            <a:r>
              <a:rPr lang="en-US"/>
              <a:t>Atwell - CSOL 2020</a:t>
            </a:r>
          </a:p>
        </p:txBody>
      </p:sp>
      <p:sp>
        <p:nvSpPr>
          <p:cNvPr id="6" name="Slide Number Placeholder 5">
            <a:extLst>
              <a:ext uri="{FF2B5EF4-FFF2-40B4-BE49-F238E27FC236}">
                <a16:creationId xmlns:a16="http://schemas.microsoft.com/office/drawing/2014/main" id="{BF9DEAFC-18D2-C84F-B7DF-D05B240B91D9}"/>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370108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8D0A-CDC4-FF41-9141-48F65F81D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FA531F-EC6E-0442-A498-C2AE8A8E18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7E1444-ABB1-A047-A4E6-9323B0F65C3F}"/>
              </a:ext>
            </a:extLst>
          </p:cNvPr>
          <p:cNvSpPr>
            <a:spLocks noGrp="1"/>
          </p:cNvSpPr>
          <p:nvPr>
            <p:ph type="dt" sz="half" idx="10"/>
          </p:nvPr>
        </p:nvSpPr>
        <p:spPr/>
        <p:txBody>
          <a:bodyPr/>
          <a:lstStyle/>
          <a:p>
            <a:fld id="{2A9A8589-6E5F-0E48-B446-0A388E80FC31}" type="datetime1">
              <a:rPr lang="en-US" smtClean="0"/>
              <a:t>8/18/20</a:t>
            </a:fld>
            <a:endParaRPr lang="en-US"/>
          </a:p>
        </p:txBody>
      </p:sp>
      <p:sp>
        <p:nvSpPr>
          <p:cNvPr id="5" name="Footer Placeholder 4">
            <a:extLst>
              <a:ext uri="{FF2B5EF4-FFF2-40B4-BE49-F238E27FC236}">
                <a16:creationId xmlns:a16="http://schemas.microsoft.com/office/drawing/2014/main" id="{51AC12E2-DE27-A444-85B5-F6106B671777}"/>
              </a:ext>
            </a:extLst>
          </p:cNvPr>
          <p:cNvSpPr>
            <a:spLocks noGrp="1"/>
          </p:cNvSpPr>
          <p:nvPr>
            <p:ph type="ftr" sz="quarter" idx="11"/>
          </p:nvPr>
        </p:nvSpPr>
        <p:spPr/>
        <p:txBody>
          <a:bodyPr/>
          <a:lstStyle/>
          <a:p>
            <a:r>
              <a:rPr lang="en-US"/>
              <a:t>Atwell - CSOL 2020</a:t>
            </a:r>
          </a:p>
        </p:txBody>
      </p:sp>
      <p:sp>
        <p:nvSpPr>
          <p:cNvPr id="6" name="Slide Number Placeholder 5">
            <a:extLst>
              <a:ext uri="{FF2B5EF4-FFF2-40B4-BE49-F238E27FC236}">
                <a16:creationId xmlns:a16="http://schemas.microsoft.com/office/drawing/2014/main" id="{A827DA93-DF3F-0744-B57A-4BF9660FC27D}"/>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2629736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4CDC-A0B9-D14E-A211-BE1B4E6B40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90EB10-CA91-5F46-9B0B-51159557B9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460DDA-67F9-B64E-A457-0339A0D304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60F6B4-DE40-5641-A19E-BA8C1F58F127}"/>
              </a:ext>
            </a:extLst>
          </p:cNvPr>
          <p:cNvSpPr>
            <a:spLocks noGrp="1"/>
          </p:cNvSpPr>
          <p:nvPr>
            <p:ph type="dt" sz="half" idx="10"/>
          </p:nvPr>
        </p:nvSpPr>
        <p:spPr/>
        <p:txBody>
          <a:bodyPr/>
          <a:lstStyle/>
          <a:p>
            <a:fld id="{21438165-C7AE-CA4A-98A4-9C075A7DCBD2}" type="datetime1">
              <a:rPr lang="en-US" smtClean="0"/>
              <a:t>8/18/20</a:t>
            </a:fld>
            <a:endParaRPr lang="en-US"/>
          </a:p>
        </p:txBody>
      </p:sp>
      <p:sp>
        <p:nvSpPr>
          <p:cNvPr id="6" name="Footer Placeholder 5">
            <a:extLst>
              <a:ext uri="{FF2B5EF4-FFF2-40B4-BE49-F238E27FC236}">
                <a16:creationId xmlns:a16="http://schemas.microsoft.com/office/drawing/2014/main" id="{B019D755-E9B0-324D-B6B1-D3EDA247AF24}"/>
              </a:ext>
            </a:extLst>
          </p:cNvPr>
          <p:cNvSpPr>
            <a:spLocks noGrp="1"/>
          </p:cNvSpPr>
          <p:nvPr>
            <p:ph type="ftr" sz="quarter" idx="11"/>
          </p:nvPr>
        </p:nvSpPr>
        <p:spPr/>
        <p:txBody>
          <a:bodyPr/>
          <a:lstStyle/>
          <a:p>
            <a:r>
              <a:rPr lang="en-US"/>
              <a:t>Atwell - CSOL 2020</a:t>
            </a:r>
          </a:p>
        </p:txBody>
      </p:sp>
      <p:sp>
        <p:nvSpPr>
          <p:cNvPr id="7" name="Slide Number Placeholder 6">
            <a:extLst>
              <a:ext uri="{FF2B5EF4-FFF2-40B4-BE49-F238E27FC236}">
                <a16:creationId xmlns:a16="http://schemas.microsoft.com/office/drawing/2014/main" id="{0A14B4CA-487D-2842-BDC5-410620E3D005}"/>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430290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12AA-E0C1-4F49-9661-B63B3BCFFB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EFE95A-2758-9242-90AC-07DC253AC4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AE8E63-84CD-FC49-B141-4B5D71ABF0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89D16E-3216-E148-8B82-9C1C1F10E2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32CDA-38A6-204B-814A-2F99DD2495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745D37-29F7-1044-B56A-B97E19B86FD3}"/>
              </a:ext>
            </a:extLst>
          </p:cNvPr>
          <p:cNvSpPr>
            <a:spLocks noGrp="1"/>
          </p:cNvSpPr>
          <p:nvPr>
            <p:ph type="dt" sz="half" idx="10"/>
          </p:nvPr>
        </p:nvSpPr>
        <p:spPr/>
        <p:txBody>
          <a:bodyPr/>
          <a:lstStyle/>
          <a:p>
            <a:fld id="{F6A87822-721F-9A42-9EA9-F31C34C563E8}" type="datetime1">
              <a:rPr lang="en-US" smtClean="0"/>
              <a:t>8/18/20</a:t>
            </a:fld>
            <a:endParaRPr lang="en-US"/>
          </a:p>
        </p:txBody>
      </p:sp>
      <p:sp>
        <p:nvSpPr>
          <p:cNvPr id="8" name="Footer Placeholder 7">
            <a:extLst>
              <a:ext uri="{FF2B5EF4-FFF2-40B4-BE49-F238E27FC236}">
                <a16:creationId xmlns:a16="http://schemas.microsoft.com/office/drawing/2014/main" id="{9B975DB7-A376-EE4E-A0BD-1501FA5CF729}"/>
              </a:ext>
            </a:extLst>
          </p:cNvPr>
          <p:cNvSpPr>
            <a:spLocks noGrp="1"/>
          </p:cNvSpPr>
          <p:nvPr>
            <p:ph type="ftr" sz="quarter" idx="11"/>
          </p:nvPr>
        </p:nvSpPr>
        <p:spPr/>
        <p:txBody>
          <a:bodyPr/>
          <a:lstStyle/>
          <a:p>
            <a:r>
              <a:rPr lang="en-US"/>
              <a:t>Atwell - CSOL 2020</a:t>
            </a:r>
          </a:p>
        </p:txBody>
      </p:sp>
      <p:sp>
        <p:nvSpPr>
          <p:cNvPr id="9" name="Slide Number Placeholder 8">
            <a:extLst>
              <a:ext uri="{FF2B5EF4-FFF2-40B4-BE49-F238E27FC236}">
                <a16:creationId xmlns:a16="http://schemas.microsoft.com/office/drawing/2014/main" id="{B916D201-7CDB-B64A-9104-7E1211EDC3EB}"/>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1946595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7D26-3DA6-1F45-B17D-0862C38818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DE1650-0B30-7445-A7B1-30B7B66A2882}"/>
              </a:ext>
            </a:extLst>
          </p:cNvPr>
          <p:cNvSpPr>
            <a:spLocks noGrp="1"/>
          </p:cNvSpPr>
          <p:nvPr>
            <p:ph type="dt" sz="half" idx="10"/>
          </p:nvPr>
        </p:nvSpPr>
        <p:spPr/>
        <p:txBody>
          <a:bodyPr/>
          <a:lstStyle/>
          <a:p>
            <a:fld id="{3BEC1ADF-644F-3D4C-8AF6-D1FAD7ADB1B0}" type="datetime1">
              <a:rPr lang="en-US" smtClean="0"/>
              <a:t>8/18/20</a:t>
            </a:fld>
            <a:endParaRPr lang="en-US"/>
          </a:p>
        </p:txBody>
      </p:sp>
      <p:sp>
        <p:nvSpPr>
          <p:cNvPr id="4" name="Footer Placeholder 3">
            <a:extLst>
              <a:ext uri="{FF2B5EF4-FFF2-40B4-BE49-F238E27FC236}">
                <a16:creationId xmlns:a16="http://schemas.microsoft.com/office/drawing/2014/main" id="{1A3202DC-B667-A649-93F0-5B57E156188F}"/>
              </a:ext>
            </a:extLst>
          </p:cNvPr>
          <p:cNvSpPr>
            <a:spLocks noGrp="1"/>
          </p:cNvSpPr>
          <p:nvPr>
            <p:ph type="ftr" sz="quarter" idx="11"/>
          </p:nvPr>
        </p:nvSpPr>
        <p:spPr/>
        <p:txBody>
          <a:bodyPr/>
          <a:lstStyle/>
          <a:p>
            <a:r>
              <a:rPr lang="en-US"/>
              <a:t>Atwell - CSOL 2020</a:t>
            </a:r>
          </a:p>
        </p:txBody>
      </p:sp>
      <p:sp>
        <p:nvSpPr>
          <p:cNvPr id="5" name="Slide Number Placeholder 4">
            <a:extLst>
              <a:ext uri="{FF2B5EF4-FFF2-40B4-BE49-F238E27FC236}">
                <a16:creationId xmlns:a16="http://schemas.microsoft.com/office/drawing/2014/main" id="{87E1869A-D7C3-FE43-BC1A-FD6312A6CCA7}"/>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2184931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ADF66-A79A-7647-AD8F-F41CBE4D9954}"/>
              </a:ext>
            </a:extLst>
          </p:cNvPr>
          <p:cNvSpPr>
            <a:spLocks noGrp="1"/>
          </p:cNvSpPr>
          <p:nvPr>
            <p:ph type="dt" sz="half" idx="10"/>
          </p:nvPr>
        </p:nvSpPr>
        <p:spPr/>
        <p:txBody>
          <a:bodyPr/>
          <a:lstStyle/>
          <a:p>
            <a:fld id="{8519AAAC-D35F-5341-9003-870E2620A54E}" type="datetime1">
              <a:rPr lang="en-US" smtClean="0"/>
              <a:t>8/18/20</a:t>
            </a:fld>
            <a:endParaRPr lang="en-US"/>
          </a:p>
        </p:txBody>
      </p:sp>
      <p:sp>
        <p:nvSpPr>
          <p:cNvPr id="3" name="Footer Placeholder 2">
            <a:extLst>
              <a:ext uri="{FF2B5EF4-FFF2-40B4-BE49-F238E27FC236}">
                <a16:creationId xmlns:a16="http://schemas.microsoft.com/office/drawing/2014/main" id="{268E1E35-0FCC-0544-8E85-34E6CC11D8F9}"/>
              </a:ext>
            </a:extLst>
          </p:cNvPr>
          <p:cNvSpPr>
            <a:spLocks noGrp="1"/>
          </p:cNvSpPr>
          <p:nvPr>
            <p:ph type="ftr" sz="quarter" idx="11"/>
          </p:nvPr>
        </p:nvSpPr>
        <p:spPr/>
        <p:txBody>
          <a:bodyPr/>
          <a:lstStyle/>
          <a:p>
            <a:r>
              <a:rPr lang="en-US"/>
              <a:t>Atwell - CSOL 2020</a:t>
            </a:r>
          </a:p>
        </p:txBody>
      </p:sp>
      <p:sp>
        <p:nvSpPr>
          <p:cNvPr id="4" name="Slide Number Placeholder 3">
            <a:extLst>
              <a:ext uri="{FF2B5EF4-FFF2-40B4-BE49-F238E27FC236}">
                <a16:creationId xmlns:a16="http://schemas.microsoft.com/office/drawing/2014/main" id="{0335EA4E-A489-BA4A-B38E-0FE00E8F1D0A}"/>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381389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814C-5BE3-4941-B714-B2D108E74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0B7C41-5DC8-E744-876F-157EB7B521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2EC862-89AB-0C4D-B6A8-376436A37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8BD32-6350-AB46-8EA7-81D24EA04C81}"/>
              </a:ext>
            </a:extLst>
          </p:cNvPr>
          <p:cNvSpPr>
            <a:spLocks noGrp="1"/>
          </p:cNvSpPr>
          <p:nvPr>
            <p:ph type="dt" sz="half" idx="10"/>
          </p:nvPr>
        </p:nvSpPr>
        <p:spPr/>
        <p:txBody>
          <a:bodyPr/>
          <a:lstStyle/>
          <a:p>
            <a:fld id="{77096293-EA84-994B-A213-A3AF9D91627D}" type="datetime1">
              <a:rPr lang="en-US" smtClean="0"/>
              <a:t>8/18/20</a:t>
            </a:fld>
            <a:endParaRPr lang="en-US"/>
          </a:p>
        </p:txBody>
      </p:sp>
      <p:sp>
        <p:nvSpPr>
          <p:cNvPr id="6" name="Footer Placeholder 5">
            <a:extLst>
              <a:ext uri="{FF2B5EF4-FFF2-40B4-BE49-F238E27FC236}">
                <a16:creationId xmlns:a16="http://schemas.microsoft.com/office/drawing/2014/main" id="{2EBC8D5B-72A1-BA4E-91A7-396DF6E38686}"/>
              </a:ext>
            </a:extLst>
          </p:cNvPr>
          <p:cNvSpPr>
            <a:spLocks noGrp="1"/>
          </p:cNvSpPr>
          <p:nvPr>
            <p:ph type="ftr" sz="quarter" idx="11"/>
          </p:nvPr>
        </p:nvSpPr>
        <p:spPr/>
        <p:txBody>
          <a:bodyPr/>
          <a:lstStyle/>
          <a:p>
            <a:r>
              <a:rPr lang="en-US"/>
              <a:t>Atwell - CSOL 2020</a:t>
            </a:r>
          </a:p>
        </p:txBody>
      </p:sp>
      <p:sp>
        <p:nvSpPr>
          <p:cNvPr id="7" name="Slide Number Placeholder 6">
            <a:extLst>
              <a:ext uri="{FF2B5EF4-FFF2-40B4-BE49-F238E27FC236}">
                <a16:creationId xmlns:a16="http://schemas.microsoft.com/office/drawing/2014/main" id="{71F9D20F-9B1C-9E4D-842B-EEAFBC696D5B}"/>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1052992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620BA-4315-D849-A34E-014B53B084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1A2CB-D6BC-8542-84BF-4AC7A99AD8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944063-2921-DD47-8F29-02521ADA2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D2C31-FBD5-694D-BDA7-EC8CDD50A48C}"/>
              </a:ext>
            </a:extLst>
          </p:cNvPr>
          <p:cNvSpPr>
            <a:spLocks noGrp="1"/>
          </p:cNvSpPr>
          <p:nvPr>
            <p:ph type="dt" sz="half" idx="10"/>
          </p:nvPr>
        </p:nvSpPr>
        <p:spPr/>
        <p:txBody>
          <a:bodyPr/>
          <a:lstStyle/>
          <a:p>
            <a:fld id="{CD8EC2F1-8D85-734A-9F6A-80B0A1614E11}" type="datetime1">
              <a:rPr lang="en-US" smtClean="0"/>
              <a:t>8/18/20</a:t>
            </a:fld>
            <a:endParaRPr lang="en-US"/>
          </a:p>
        </p:txBody>
      </p:sp>
      <p:sp>
        <p:nvSpPr>
          <p:cNvPr id="6" name="Footer Placeholder 5">
            <a:extLst>
              <a:ext uri="{FF2B5EF4-FFF2-40B4-BE49-F238E27FC236}">
                <a16:creationId xmlns:a16="http://schemas.microsoft.com/office/drawing/2014/main" id="{6095E679-0574-6E41-B444-F7A25A223596}"/>
              </a:ext>
            </a:extLst>
          </p:cNvPr>
          <p:cNvSpPr>
            <a:spLocks noGrp="1"/>
          </p:cNvSpPr>
          <p:nvPr>
            <p:ph type="ftr" sz="quarter" idx="11"/>
          </p:nvPr>
        </p:nvSpPr>
        <p:spPr/>
        <p:txBody>
          <a:bodyPr/>
          <a:lstStyle/>
          <a:p>
            <a:r>
              <a:rPr lang="en-US"/>
              <a:t>Atwell - CSOL 2020</a:t>
            </a:r>
          </a:p>
        </p:txBody>
      </p:sp>
      <p:sp>
        <p:nvSpPr>
          <p:cNvPr id="7" name="Slide Number Placeholder 6">
            <a:extLst>
              <a:ext uri="{FF2B5EF4-FFF2-40B4-BE49-F238E27FC236}">
                <a16:creationId xmlns:a16="http://schemas.microsoft.com/office/drawing/2014/main" id="{CF113D57-E75D-4C47-85F8-946B0BE656FD}"/>
              </a:ext>
            </a:extLst>
          </p:cNvPr>
          <p:cNvSpPr>
            <a:spLocks noGrp="1"/>
          </p:cNvSpPr>
          <p:nvPr>
            <p:ph type="sldNum" sz="quarter" idx="12"/>
          </p:nvPr>
        </p:nvSpPr>
        <p:spPr/>
        <p:txBody>
          <a:bodyPr/>
          <a:lstStyle/>
          <a:p>
            <a:fld id="{E11E2295-DCDD-A84A-AFE1-B27909C57689}" type="slidenum">
              <a:rPr lang="en-US" smtClean="0"/>
              <a:t>‹#›</a:t>
            </a:fld>
            <a:endParaRPr lang="en-US"/>
          </a:p>
        </p:txBody>
      </p:sp>
    </p:spTree>
    <p:extLst>
      <p:ext uri="{BB962C8B-B14F-4D97-AF65-F5344CB8AC3E}">
        <p14:creationId xmlns:p14="http://schemas.microsoft.com/office/powerpoint/2010/main" val="512885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ACAC4-B37D-104A-A959-485204C2C0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BCB9E0-B5F5-B44E-BDED-50AC9C86F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06A01-226D-264C-8DCD-9ACCA50612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0751A-0225-B243-B181-4964C2C9664E}" type="datetime1">
              <a:rPr lang="en-US" smtClean="0"/>
              <a:t>8/18/20</a:t>
            </a:fld>
            <a:endParaRPr lang="en-US"/>
          </a:p>
        </p:txBody>
      </p:sp>
      <p:sp>
        <p:nvSpPr>
          <p:cNvPr id="5" name="Footer Placeholder 4">
            <a:extLst>
              <a:ext uri="{FF2B5EF4-FFF2-40B4-BE49-F238E27FC236}">
                <a16:creationId xmlns:a16="http://schemas.microsoft.com/office/drawing/2014/main" id="{9058AC48-851F-B148-BB84-2401602C97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Atwell - CSOL 2020</a:t>
            </a:r>
          </a:p>
        </p:txBody>
      </p:sp>
      <p:sp>
        <p:nvSpPr>
          <p:cNvPr id="6" name="Slide Number Placeholder 5">
            <a:extLst>
              <a:ext uri="{FF2B5EF4-FFF2-40B4-BE49-F238E27FC236}">
                <a16:creationId xmlns:a16="http://schemas.microsoft.com/office/drawing/2014/main" id="{6DE17295-9F04-514E-A1C7-386481E88A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E2295-DCDD-A84A-AFE1-B27909C57689}" type="slidenum">
              <a:rPr lang="en-US" smtClean="0"/>
              <a:t>‹#›</a:t>
            </a:fld>
            <a:endParaRPr lang="en-US"/>
          </a:p>
        </p:txBody>
      </p:sp>
    </p:spTree>
    <p:extLst>
      <p:ext uri="{BB962C8B-B14F-4D97-AF65-F5344CB8AC3E}">
        <p14:creationId xmlns:p14="http://schemas.microsoft.com/office/powerpoint/2010/main" val="542499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url=https%3A%2F%2Fwww.bakepedia.com%2Fpolish-princess-baking-baking-bible%2F&amp;psig=AOvVaw0tAknMITpi44MIvUxCVOhY&amp;ust=1596752001432000&amp;source=images&amp;cd=vfe&amp;ved=0CAIQjRxqFwoTCIDs6_aKhesCFQAAAAAdAAAAABAQ"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uckduckgo.com/?q=adrian%20apaza&amp;iax=images&amp;ia=images&amp;iai=https://www.gsb.stanford.edu/sites/gsb/files/styles/270x270/public/apaza.png?itok=5FGcJsXr&amp;t=ffab&amp;atb=v175-1" TargetMode="External"/><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duckduckgo.com/?q=sara%20abdali&amp;iax=images&amp;ia=images&amp;iai=https://web.stanford.edu/group/psa/cgi-bin/website/wp-content/uploads/2019/07/Screen-Shot-2019-07-07-at-5.10.03-PM.png&amp;t=ffab&amp;atb=v175-1"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51C2-C772-0249-B3E6-BBB8C0657E9B}"/>
              </a:ext>
            </a:extLst>
          </p:cNvPr>
          <p:cNvSpPr>
            <a:spLocks noGrp="1"/>
          </p:cNvSpPr>
          <p:nvPr>
            <p:ph type="ctrTitle"/>
          </p:nvPr>
        </p:nvSpPr>
        <p:spPr>
          <a:xfrm>
            <a:off x="1524000" y="1041400"/>
            <a:ext cx="9144000" cy="2387600"/>
          </a:xfrm>
        </p:spPr>
        <p:txBody>
          <a:bodyPr/>
          <a:lstStyle/>
          <a:p>
            <a:r>
              <a:rPr lang="en-US" dirty="0"/>
              <a:t>Other Characteristics  of the NK Landscape</a:t>
            </a:r>
          </a:p>
        </p:txBody>
      </p:sp>
      <p:sp>
        <p:nvSpPr>
          <p:cNvPr id="3" name="Subtitle 2">
            <a:extLst>
              <a:ext uri="{FF2B5EF4-FFF2-40B4-BE49-F238E27FC236}">
                <a16:creationId xmlns:a16="http://schemas.microsoft.com/office/drawing/2014/main" id="{442497D8-F320-604C-B67B-79F1847B7245}"/>
              </a:ext>
            </a:extLst>
          </p:cNvPr>
          <p:cNvSpPr>
            <a:spLocks noGrp="1"/>
          </p:cNvSpPr>
          <p:nvPr>
            <p:ph type="subTitle" idx="1"/>
          </p:nvPr>
        </p:nvSpPr>
        <p:spPr>
          <a:xfrm>
            <a:off x="1524000" y="3602038"/>
            <a:ext cx="9144000" cy="577109"/>
          </a:xfrm>
        </p:spPr>
        <p:txBody>
          <a:bodyPr>
            <a:normAutofit/>
          </a:bodyPr>
          <a:lstStyle/>
          <a:p>
            <a:r>
              <a:rPr lang="en-US" dirty="0"/>
              <a:t>Have we been walking on the moon?</a:t>
            </a:r>
          </a:p>
        </p:txBody>
      </p:sp>
      <p:sp>
        <p:nvSpPr>
          <p:cNvPr id="4" name="TextBox 3">
            <a:extLst>
              <a:ext uri="{FF2B5EF4-FFF2-40B4-BE49-F238E27FC236}">
                <a16:creationId xmlns:a16="http://schemas.microsoft.com/office/drawing/2014/main" id="{284C391C-B3BA-404F-89AA-FB5026284FFF}"/>
              </a:ext>
            </a:extLst>
          </p:cNvPr>
          <p:cNvSpPr txBox="1"/>
          <p:nvPr/>
        </p:nvSpPr>
        <p:spPr>
          <a:xfrm>
            <a:off x="338667" y="5657671"/>
            <a:ext cx="3735766" cy="1200329"/>
          </a:xfrm>
          <a:prstGeom prst="rect">
            <a:avLst/>
          </a:prstGeom>
          <a:noFill/>
        </p:spPr>
        <p:txBody>
          <a:bodyPr wrap="none" rtlCol="0">
            <a:spAutoFit/>
          </a:bodyPr>
          <a:lstStyle/>
          <a:p>
            <a:r>
              <a:rPr lang="en-US" dirty="0"/>
              <a:t>Jon Atwell</a:t>
            </a:r>
          </a:p>
          <a:p>
            <a:r>
              <a:rPr lang="en-US" dirty="0"/>
              <a:t>Assistant Professor</a:t>
            </a:r>
          </a:p>
          <a:p>
            <a:r>
              <a:rPr lang="en-US" dirty="0"/>
              <a:t>Organizational Behavior, Stanford GSB</a:t>
            </a:r>
          </a:p>
          <a:p>
            <a:endParaRPr lang="en-US" dirty="0"/>
          </a:p>
        </p:txBody>
      </p:sp>
      <p:sp>
        <p:nvSpPr>
          <p:cNvPr id="5" name="TextBox 4">
            <a:extLst>
              <a:ext uri="{FF2B5EF4-FFF2-40B4-BE49-F238E27FC236}">
                <a16:creationId xmlns:a16="http://schemas.microsoft.com/office/drawing/2014/main" id="{729F32C5-B21A-2D47-9963-6424167DDD0C}"/>
              </a:ext>
            </a:extLst>
          </p:cNvPr>
          <p:cNvSpPr txBox="1"/>
          <p:nvPr/>
        </p:nvSpPr>
        <p:spPr>
          <a:xfrm>
            <a:off x="10787015" y="6257835"/>
            <a:ext cx="1066318" cy="369332"/>
          </a:xfrm>
          <a:prstGeom prst="rect">
            <a:avLst/>
          </a:prstGeom>
          <a:noFill/>
        </p:spPr>
        <p:txBody>
          <a:bodyPr wrap="none" rtlCol="0">
            <a:spAutoFit/>
          </a:bodyPr>
          <a:lstStyle/>
          <a:p>
            <a:r>
              <a:rPr lang="en-US" dirty="0"/>
              <a:t>8/6/2020</a:t>
            </a:r>
          </a:p>
        </p:txBody>
      </p:sp>
    </p:spTree>
    <p:extLst>
      <p:ext uri="{BB962C8B-B14F-4D97-AF65-F5344CB8AC3E}">
        <p14:creationId xmlns:p14="http://schemas.microsoft.com/office/powerpoint/2010/main" val="2225698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669CA3-9FA4-CA42-9935-3A82CAD0070E}"/>
              </a:ext>
            </a:extLst>
          </p:cNvPr>
          <p:cNvSpPr>
            <a:spLocks noGrp="1"/>
          </p:cNvSpPr>
          <p:nvPr>
            <p:ph type="ftr" sz="quarter" idx="11"/>
          </p:nvPr>
        </p:nvSpPr>
        <p:spPr/>
        <p:txBody>
          <a:bodyPr/>
          <a:lstStyle/>
          <a:p>
            <a:r>
              <a:rPr lang="en-US"/>
              <a:t>Atwell - CSOL 2020</a:t>
            </a:r>
          </a:p>
        </p:txBody>
      </p:sp>
      <p:sp>
        <p:nvSpPr>
          <p:cNvPr id="3" name="Rectangle 2">
            <a:extLst>
              <a:ext uri="{FF2B5EF4-FFF2-40B4-BE49-F238E27FC236}">
                <a16:creationId xmlns:a16="http://schemas.microsoft.com/office/drawing/2014/main" id="{3067B620-25B5-2E47-BBDA-E54982C7FAF1}"/>
              </a:ext>
            </a:extLst>
          </p:cNvPr>
          <p:cNvSpPr/>
          <p:nvPr/>
        </p:nvSpPr>
        <p:spPr>
          <a:xfrm>
            <a:off x="5593349" y="1171049"/>
            <a:ext cx="818147" cy="1002631"/>
          </a:xfrm>
          <a:prstGeom prst="rect">
            <a:avLst/>
          </a:prstGeom>
          <a:noFill/>
          <a:ln w="38100">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261C8D-04FA-9842-A97F-E705EDDAAA77}"/>
              </a:ext>
            </a:extLst>
          </p:cNvPr>
          <p:cNvSpPr/>
          <p:nvPr/>
        </p:nvSpPr>
        <p:spPr>
          <a:xfrm>
            <a:off x="4577348" y="1171049"/>
            <a:ext cx="818147" cy="1002631"/>
          </a:xfrm>
          <a:prstGeom prst="rect">
            <a:avLst/>
          </a:prstGeom>
          <a:noFill/>
          <a:ln w="38100">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29BEEA-1CBC-4548-9AB2-86D3935A4754}"/>
              </a:ext>
            </a:extLst>
          </p:cNvPr>
          <p:cNvSpPr/>
          <p:nvPr/>
        </p:nvSpPr>
        <p:spPr>
          <a:xfrm>
            <a:off x="3561347" y="1171049"/>
            <a:ext cx="818147" cy="1002631"/>
          </a:xfrm>
          <a:prstGeom prst="rect">
            <a:avLst/>
          </a:prstGeom>
          <a:noFill/>
          <a:ln w="38100">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BAE238-4B48-D542-8925-D6A29722FDB8}"/>
              </a:ext>
            </a:extLst>
          </p:cNvPr>
          <p:cNvSpPr/>
          <p:nvPr/>
        </p:nvSpPr>
        <p:spPr>
          <a:xfrm>
            <a:off x="6609350" y="1171049"/>
            <a:ext cx="818147" cy="1002631"/>
          </a:xfrm>
          <a:prstGeom prst="rect">
            <a:avLst/>
          </a:prstGeom>
          <a:noFill/>
          <a:ln w="38100">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5EE130-B37F-B747-9772-259B42AAA175}"/>
              </a:ext>
            </a:extLst>
          </p:cNvPr>
          <p:cNvSpPr txBox="1"/>
          <p:nvPr/>
        </p:nvSpPr>
        <p:spPr>
          <a:xfrm>
            <a:off x="3615996" y="1072199"/>
            <a:ext cx="708848" cy="1200329"/>
          </a:xfrm>
          <a:prstGeom prst="rect">
            <a:avLst/>
          </a:prstGeom>
          <a:noFill/>
        </p:spPr>
        <p:txBody>
          <a:bodyPr wrap="none" rtlCol="0">
            <a:spAutoFit/>
          </a:bodyPr>
          <a:lstStyle/>
          <a:p>
            <a:r>
              <a:rPr lang="en-US" sz="7200" dirty="0">
                <a:latin typeface="Bauhaus 93" pitchFamily="82" charset="77"/>
              </a:rPr>
              <a:t>1</a:t>
            </a:r>
          </a:p>
        </p:txBody>
      </p:sp>
      <p:sp>
        <p:nvSpPr>
          <p:cNvPr id="11" name="TextBox 10">
            <a:extLst>
              <a:ext uri="{FF2B5EF4-FFF2-40B4-BE49-F238E27FC236}">
                <a16:creationId xmlns:a16="http://schemas.microsoft.com/office/drawing/2014/main" id="{FB8270B6-E306-0640-B058-ADEC17DC317B}"/>
              </a:ext>
            </a:extLst>
          </p:cNvPr>
          <p:cNvSpPr txBox="1"/>
          <p:nvPr/>
        </p:nvSpPr>
        <p:spPr>
          <a:xfrm>
            <a:off x="4631997" y="1072199"/>
            <a:ext cx="708848" cy="1200329"/>
          </a:xfrm>
          <a:prstGeom prst="rect">
            <a:avLst/>
          </a:prstGeom>
          <a:noFill/>
        </p:spPr>
        <p:txBody>
          <a:bodyPr wrap="none" rtlCol="0">
            <a:spAutoFit/>
          </a:bodyPr>
          <a:lstStyle/>
          <a:p>
            <a:r>
              <a:rPr lang="en-US" sz="7200" dirty="0">
                <a:latin typeface="Bauhaus 93" pitchFamily="82" charset="77"/>
              </a:rPr>
              <a:t>1</a:t>
            </a:r>
          </a:p>
        </p:txBody>
      </p:sp>
      <p:sp>
        <p:nvSpPr>
          <p:cNvPr id="12" name="TextBox 11">
            <a:extLst>
              <a:ext uri="{FF2B5EF4-FFF2-40B4-BE49-F238E27FC236}">
                <a16:creationId xmlns:a16="http://schemas.microsoft.com/office/drawing/2014/main" id="{6531E78D-DA00-7745-B184-B8D03C24E774}"/>
              </a:ext>
            </a:extLst>
          </p:cNvPr>
          <p:cNvSpPr txBox="1"/>
          <p:nvPr/>
        </p:nvSpPr>
        <p:spPr>
          <a:xfrm>
            <a:off x="6663999" y="1072198"/>
            <a:ext cx="708848" cy="1200329"/>
          </a:xfrm>
          <a:prstGeom prst="rect">
            <a:avLst/>
          </a:prstGeom>
          <a:noFill/>
        </p:spPr>
        <p:txBody>
          <a:bodyPr wrap="none" rtlCol="0">
            <a:spAutoFit/>
          </a:bodyPr>
          <a:lstStyle/>
          <a:p>
            <a:r>
              <a:rPr lang="en-US" sz="7200" dirty="0">
                <a:latin typeface="Bauhaus 93" pitchFamily="82" charset="77"/>
              </a:rPr>
              <a:t>0</a:t>
            </a:r>
          </a:p>
        </p:txBody>
      </p:sp>
      <p:sp>
        <p:nvSpPr>
          <p:cNvPr id="14" name="TextBox 13">
            <a:extLst>
              <a:ext uri="{FF2B5EF4-FFF2-40B4-BE49-F238E27FC236}">
                <a16:creationId xmlns:a16="http://schemas.microsoft.com/office/drawing/2014/main" id="{FBE80BB1-086C-C945-9359-30927D29271F}"/>
              </a:ext>
            </a:extLst>
          </p:cNvPr>
          <p:cNvSpPr txBox="1"/>
          <p:nvPr/>
        </p:nvSpPr>
        <p:spPr>
          <a:xfrm>
            <a:off x="5634041" y="1072199"/>
            <a:ext cx="708848" cy="1200329"/>
          </a:xfrm>
          <a:prstGeom prst="rect">
            <a:avLst/>
          </a:prstGeom>
          <a:noFill/>
        </p:spPr>
        <p:txBody>
          <a:bodyPr wrap="none" rtlCol="0">
            <a:spAutoFit/>
          </a:bodyPr>
          <a:lstStyle/>
          <a:p>
            <a:r>
              <a:rPr lang="en-US" sz="7200" dirty="0">
                <a:latin typeface="Bauhaus 93" pitchFamily="82" charset="77"/>
              </a:rPr>
              <a:t>0</a:t>
            </a:r>
          </a:p>
        </p:txBody>
      </p:sp>
      <p:grpSp>
        <p:nvGrpSpPr>
          <p:cNvPr id="20" name="Group 19">
            <a:extLst>
              <a:ext uri="{FF2B5EF4-FFF2-40B4-BE49-F238E27FC236}">
                <a16:creationId xmlns:a16="http://schemas.microsoft.com/office/drawing/2014/main" id="{A4C737D6-D596-3141-A06F-8FC4B84B9F15}"/>
              </a:ext>
            </a:extLst>
          </p:cNvPr>
          <p:cNvGrpSpPr/>
          <p:nvPr/>
        </p:nvGrpSpPr>
        <p:grpSpPr>
          <a:xfrm>
            <a:off x="5101276" y="1155835"/>
            <a:ext cx="1917147" cy="1802242"/>
            <a:chOff x="5742960" y="1155859"/>
            <a:chExt cx="1917147" cy="1802242"/>
          </a:xfrm>
        </p:grpSpPr>
        <p:sp>
          <p:nvSpPr>
            <p:cNvPr id="15" name="Arc 14">
              <a:extLst>
                <a:ext uri="{FF2B5EF4-FFF2-40B4-BE49-F238E27FC236}">
                  <a16:creationId xmlns:a16="http://schemas.microsoft.com/office/drawing/2014/main" id="{F563A52C-D97D-7640-9A58-8FB18C83AE51}"/>
                </a:ext>
              </a:extLst>
            </p:cNvPr>
            <p:cNvSpPr/>
            <p:nvPr/>
          </p:nvSpPr>
          <p:spPr>
            <a:xfrm rot="6412650">
              <a:off x="5789841" y="1108978"/>
              <a:ext cx="1802242" cy="1896003"/>
            </a:xfrm>
            <a:prstGeom prst="arc">
              <a:avLst>
                <a:gd name="adj1" fmla="val 16200000"/>
                <a:gd name="adj2" fmla="val 321316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riangle 16">
              <a:extLst>
                <a:ext uri="{FF2B5EF4-FFF2-40B4-BE49-F238E27FC236}">
                  <a16:creationId xmlns:a16="http://schemas.microsoft.com/office/drawing/2014/main" id="{22AED5A9-673B-244A-9DD8-287F6126F7E2}"/>
                </a:ext>
              </a:extLst>
            </p:cNvPr>
            <p:cNvSpPr/>
            <p:nvPr/>
          </p:nvSpPr>
          <p:spPr>
            <a:xfrm rot="875050">
              <a:off x="7491665" y="2272551"/>
              <a:ext cx="168442"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0FDDE7B-15B3-574E-9907-AE06615DD69C}"/>
              </a:ext>
            </a:extLst>
          </p:cNvPr>
          <p:cNvGrpSpPr/>
          <p:nvPr/>
        </p:nvGrpSpPr>
        <p:grpSpPr>
          <a:xfrm>
            <a:off x="4791914" y="590669"/>
            <a:ext cx="1341585" cy="1355954"/>
            <a:chOff x="5433598" y="590693"/>
            <a:chExt cx="1341585" cy="1355954"/>
          </a:xfrm>
        </p:grpSpPr>
        <p:sp>
          <p:nvSpPr>
            <p:cNvPr id="16" name="Arc 15">
              <a:extLst>
                <a:ext uri="{FF2B5EF4-FFF2-40B4-BE49-F238E27FC236}">
                  <a16:creationId xmlns:a16="http://schemas.microsoft.com/office/drawing/2014/main" id="{4AC77DE5-9708-AD4A-ABB4-BAB2A59B6A8C}"/>
                </a:ext>
              </a:extLst>
            </p:cNvPr>
            <p:cNvSpPr/>
            <p:nvPr/>
          </p:nvSpPr>
          <p:spPr>
            <a:xfrm rot="17378264">
              <a:off x="5402275" y="622016"/>
              <a:ext cx="1355954" cy="1293307"/>
            </a:xfrm>
            <a:prstGeom prst="arc">
              <a:avLst>
                <a:gd name="adj1" fmla="val 16200000"/>
                <a:gd name="adj2" fmla="val 3213165"/>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riangle 17">
              <a:extLst>
                <a:ext uri="{FF2B5EF4-FFF2-40B4-BE49-F238E27FC236}">
                  <a16:creationId xmlns:a16="http://schemas.microsoft.com/office/drawing/2014/main" id="{9C1CEAE2-4BC4-F240-88BA-581AFEE09CD2}"/>
                </a:ext>
              </a:extLst>
            </p:cNvPr>
            <p:cNvSpPr/>
            <p:nvPr/>
          </p:nvSpPr>
          <p:spPr>
            <a:xfrm rot="9189623">
              <a:off x="6606741" y="961814"/>
              <a:ext cx="168442"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6DDA7442-6D62-F944-8C9E-990E475E273F}"/>
              </a:ext>
            </a:extLst>
          </p:cNvPr>
          <p:cNvSpPr txBox="1"/>
          <p:nvPr/>
        </p:nvSpPr>
        <p:spPr>
          <a:xfrm>
            <a:off x="5438280" y="3477477"/>
            <a:ext cx="1495922" cy="2308324"/>
          </a:xfrm>
          <a:prstGeom prst="rect">
            <a:avLst/>
          </a:prstGeom>
          <a:noFill/>
        </p:spPr>
        <p:txBody>
          <a:bodyPr wrap="none" rtlCol="0">
            <a:spAutoFit/>
          </a:bodyPr>
          <a:lstStyle/>
          <a:p>
            <a:r>
              <a:rPr lang="en-US" dirty="0"/>
              <a:t>0 0 0 ~ U[0,1]</a:t>
            </a:r>
          </a:p>
          <a:p>
            <a:r>
              <a:rPr lang="en-US" dirty="0"/>
              <a:t>0 0 1 ~ U[0,1]</a:t>
            </a:r>
          </a:p>
          <a:p>
            <a:r>
              <a:rPr lang="en-US" dirty="0"/>
              <a:t>0 1 0 ~ U[0,1]</a:t>
            </a:r>
          </a:p>
          <a:p>
            <a:r>
              <a:rPr lang="en-US" dirty="0"/>
              <a:t>0 1 1 ~ U[0,1]</a:t>
            </a:r>
          </a:p>
          <a:p>
            <a:r>
              <a:rPr lang="en-US" dirty="0"/>
              <a:t>1 0 0 ~ U[0,1]</a:t>
            </a:r>
          </a:p>
          <a:p>
            <a:r>
              <a:rPr lang="en-US" dirty="0"/>
              <a:t>1 0 1 ~ U[0,1]</a:t>
            </a:r>
          </a:p>
          <a:p>
            <a:r>
              <a:rPr lang="en-US" dirty="0"/>
              <a:t>1 1 0 ~ U[0,1]</a:t>
            </a:r>
          </a:p>
          <a:p>
            <a:r>
              <a:rPr lang="en-US" dirty="0"/>
              <a:t>1 1 1 ~ U[0,1] </a:t>
            </a:r>
          </a:p>
        </p:txBody>
      </p:sp>
      <p:sp>
        <p:nvSpPr>
          <p:cNvPr id="22" name="Rectangle 21">
            <a:extLst>
              <a:ext uri="{FF2B5EF4-FFF2-40B4-BE49-F238E27FC236}">
                <a16:creationId xmlns:a16="http://schemas.microsoft.com/office/drawing/2014/main" id="{18008061-B926-A14D-B8B1-C78AAEC87295}"/>
              </a:ext>
            </a:extLst>
          </p:cNvPr>
          <p:cNvSpPr/>
          <p:nvPr/>
        </p:nvSpPr>
        <p:spPr>
          <a:xfrm>
            <a:off x="7625350" y="1171049"/>
            <a:ext cx="818147" cy="1002631"/>
          </a:xfrm>
          <a:prstGeom prst="rect">
            <a:avLst/>
          </a:prstGeom>
          <a:noFill/>
          <a:ln w="38100">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72367C8-9011-1E47-B1A3-AFCEA12D2BD4}"/>
              </a:ext>
            </a:extLst>
          </p:cNvPr>
          <p:cNvSpPr txBox="1"/>
          <p:nvPr/>
        </p:nvSpPr>
        <p:spPr>
          <a:xfrm>
            <a:off x="7679999" y="1072199"/>
            <a:ext cx="708848" cy="1200329"/>
          </a:xfrm>
          <a:prstGeom prst="rect">
            <a:avLst/>
          </a:prstGeom>
          <a:noFill/>
        </p:spPr>
        <p:txBody>
          <a:bodyPr wrap="none" rtlCol="0">
            <a:spAutoFit/>
          </a:bodyPr>
          <a:lstStyle/>
          <a:p>
            <a:r>
              <a:rPr lang="en-US" sz="7200" dirty="0">
                <a:latin typeface="Bauhaus 93" pitchFamily="82" charset="77"/>
              </a:rPr>
              <a:t>1</a:t>
            </a:r>
          </a:p>
        </p:txBody>
      </p:sp>
      <p:sp>
        <p:nvSpPr>
          <p:cNvPr id="24" name="Rounded Rectangle 23">
            <a:extLst>
              <a:ext uri="{FF2B5EF4-FFF2-40B4-BE49-F238E27FC236}">
                <a16:creationId xmlns:a16="http://schemas.microsoft.com/office/drawing/2014/main" id="{8072222D-A326-9546-9F99-60C7B0A812E8}"/>
              </a:ext>
            </a:extLst>
          </p:cNvPr>
          <p:cNvSpPr/>
          <p:nvPr/>
        </p:nvSpPr>
        <p:spPr>
          <a:xfrm>
            <a:off x="5340845" y="4620126"/>
            <a:ext cx="1593357" cy="280737"/>
          </a:xfrm>
          <a:prstGeom prst="roundRect">
            <a:avLst/>
          </a:prstGeom>
          <a:solidFill>
            <a:srgbClr val="E130E6">
              <a:alpha val="40000"/>
            </a:srgbClr>
          </a:solidFill>
          <a:ln>
            <a:solidFill>
              <a:srgbClr val="E130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91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1000" fill="hold"/>
                                        <p:tgtEl>
                                          <p:spTgt spid="11"/>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he Polish Princess Recipe | Bakepedia">
            <a:hlinkClick r:id="rId3"/>
            <a:extLst>
              <a:ext uri="{FF2B5EF4-FFF2-40B4-BE49-F238E27FC236}">
                <a16:creationId xmlns:a16="http://schemas.microsoft.com/office/drawing/2014/main" id="{8CC90E68-13B2-944A-B1AF-03B200D353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014" b="2400"/>
          <a:stretch/>
        </p:blipFill>
        <p:spPr bwMode="auto">
          <a:xfrm>
            <a:off x="804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2AC94B-1407-114D-A00D-B6F139377AC2}"/>
              </a:ext>
            </a:extLst>
          </p:cNvPr>
          <p:cNvSpPr>
            <a:spLocks noGrp="1"/>
          </p:cNvSpPr>
          <p:nvPr>
            <p:ph type="title"/>
          </p:nvPr>
        </p:nvSpPr>
        <p:spPr>
          <a:xfrm>
            <a:off x="5123435" y="4837266"/>
            <a:ext cx="4662462" cy="685801"/>
          </a:xfrm>
        </p:spPr>
        <p:txBody>
          <a:bodyPr vert="horz" lIns="91440" tIns="45720" rIns="91440" bIns="45720" rtlCol="0" anchor="b">
            <a:normAutofit/>
          </a:bodyPr>
          <a:lstStyle/>
          <a:p>
            <a:r>
              <a:rPr lang="en-US" sz="2000" dirty="0"/>
              <a:t>Rose Levy </a:t>
            </a:r>
            <a:r>
              <a:rPr lang="en-US" sz="2000" dirty="0" err="1"/>
              <a:t>Beranbaum’s</a:t>
            </a:r>
            <a:r>
              <a:rPr lang="en-US" sz="2000" dirty="0"/>
              <a:t> Polish Princess Cake</a:t>
            </a:r>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E62526A-5B83-F947-B751-02D04AA0630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solidFill>
                <a:latin typeface="Calibri" panose="020F0502020204030204"/>
                <a:ea typeface="+mn-ea"/>
                <a:cs typeface="+mn-cs"/>
              </a:rPr>
              <a:t>Atwell - CSOL 2020</a:t>
            </a:r>
          </a:p>
        </p:txBody>
      </p:sp>
      <p:sp>
        <p:nvSpPr>
          <p:cNvPr id="4" name="Rectangle 1">
            <a:extLst>
              <a:ext uri="{FF2B5EF4-FFF2-40B4-BE49-F238E27FC236}">
                <a16:creationId xmlns:a16="http://schemas.microsoft.com/office/drawing/2014/main" id="{B49BA73B-AD3A-7B48-9D5F-A81CACF2FEB2}"/>
              </a:ext>
            </a:extLst>
          </p:cNvPr>
          <p:cNvSpPr>
            <a:spLocks noChangeArrowheads="1"/>
          </p:cNvSpPr>
          <p:nvPr/>
        </p:nvSpPr>
        <p:spPr bwMode="auto">
          <a:xfrm>
            <a:off x="2152650" y="3216261"/>
            <a:ext cx="1219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rPr>
              <a:t> </a:t>
            </a:r>
          </a:p>
        </p:txBody>
      </p:sp>
      <p:sp>
        <p:nvSpPr>
          <p:cNvPr id="5" name="TextBox 4">
            <a:extLst>
              <a:ext uri="{FF2B5EF4-FFF2-40B4-BE49-F238E27FC236}">
                <a16:creationId xmlns:a16="http://schemas.microsoft.com/office/drawing/2014/main" id="{9E98D82B-932B-2244-94BE-8DC9391CBF2B}"/>
              </a:ext>
            </a:extLst>
          </p:cNvPr>
          <p:cNvSpPr txBox="1"/>
          <p:nvPr/>
        </p:nvSpPr>
        <p:spPr>
          <a:xfrm>
            <a:off x="0" y="5471096"/>
            <a:ext cx="1786066" cy="830997"/>
          </a:xfrm>
          <a:prstGeom prst="rect">
            <a:avLst/>
          </a:prstGeom>
          <a:noFill/>
        </p:spPr>
        <p:txBody>
          <a:bodyPr wrap="square" rtlCol="0">
            <a:spAutoFit/>
          </a:bodyPr>
          <a:lstStyle/>
          <a:p>
            <a:r>
              <a:rPr lang="en-US" sz="4800" dirty="0">
                <a:latin typeface="Trebuchet MS" panose="020B0703020202090204" pitchFamily="34" charset="0"/>
              </a:rPr>
              <a:t>Why?</a:t>
            </a:r>
          </a:p>
        </p:txBody>
      </p:sp>
    </p:spTree>
    <p:extLst>
      <p:ext uri="{BB962C8B-B14F-4D97-AF65-F5344CB8AC3E}">
        <p14:creationId xmlns:p14="http://schemas.microsoft.com/office/powerpoint/2010/main" val="404128173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074" name="Picture 2" descr="Rubbery Bottom To My Cakes">
            <a:extLst>
              <a:ext uri="{FF2B5EF4-FFF2-40B4-BE49-F238E27FC236}">
                <a16:creationId xmlns:a16="http://schemas.microsoft.com/office/drawing/2014/main" id="{EE6F598F-C1AE-764C-A0F2-09C6661036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88" r="3564" b="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29BA40A-D8AA-AF43-9229-B37AC170EAD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tint val="75000"/>
                    <a:alpha val="80000"/>
                  </a:schemeClr>
                </a:solidFill>
              </a:rPr>
              <a:t>Atwell - CSOL 2020</a:t>
            </a:r>
          </a:p>
        </p:txBody>
      </p:sp>
    </p:spTree>
    <p:extLst>
      <p:ext uri="{BB962C8B-B14F-4D97-AF65-F5344CB8AC3E}">
        <p14:creationId xmlns:p14="http://schemas.microsoft.com/office/powerpoint/2010/main" val="18702665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FCB228-CE0F-B942-B704-B1C30C135A06}"/>
              </a:ext>
            </a:extLst>
          </p:cNvPr>
          <p:cNvSpPr>
            <a:spLocks noGrp="1"/>
          </p:cNvSpPr>
          <p:nvPr>
            <p:ph type="ftr" sz="quarter" idx="11"/>
          </p:nvPr>
        </p:nvSpPr>
        <p:spPr/>
        <p:txBody>
          <a:bodyPr/>
          <a:lstStyle/>
          <a:p>
            <a:r>
              <a:rPr lang="en-US"/>
              <a:t>Atwell - CSOL 2020</a:t>
            </a:r>
          </a:p>
        </p:txBody>
      </p:sp>
      <p:pic>
        <p:nvPicPr>
          <p:cNvPr id="4" name="Picture 3" descr="A screenshot of a cell phone&#10;&#10;Description automatically generated">
            <a:extLst>
              <a:ext uri="{FF2B5EF4-FFF2-40B4-BE49-F238E27FC236}">
                <a16:creationId xmlns:a16="http://schemas.microsoft.com/office/drawing/2014/main" id="{4B11CFC6-9BD7-B04F-8EC5-D12F80D096C2}"/>
              </a:ext>
            </a:extLst>
          </p:cNvPr>
          <p:cNvPicPr>
            <a:picLocks noChangeAspect="1"/>
          </p:cNvPicPr>
          <p:nvPr/>
        </p:nvPicPr>
        <p:blipFill>
          <a:blip r:embed="rId3"/>
          <a:stretch>
            <a:fillRect/>
          </a:stretch>
        </p:blipFill>
        <p:spPr>
          <a:xfrm>
            <a:off x="1089760" y="232610"/>
            <a:ext cx="10012479" cy="5821407"/>
          </a:xfrm>
          <a:prstGeom prst="rect">
            <a:avLst/>
          </a:prstGeom>
        </p:spPr>
      </p:pic>
      <p:sp>
        <p:nvSpPr>
          <p:cNvPr id="5" name="TextBox 4">
            <a:extLst>
              <a:ext uri="{FF2B5EF4-FFF2-40B4-BE49-F238E27FC236}">
                <a16:creationId xmlns:a16="http://schemas.microsoft.com/office/drawing/2014/main" id="{A23E36A2-D844-7243-9AB1-56F2A2399A2E}"/>
              </a:ext>
            </a:extLst>
          </p:cNvPr>
          <p:cNvSpPr txBox="1"/>
          <p:nvPr/>
        </p:nvSpPr>
        <p:spPr>
          <a:xfrm>
            <a:off x="7475621" y="6054017"/>
            <a:ext cx="4381199" cy="369332"/>
          </a:xfrm>
          <a:prstGeom prst="rect">
            <a:avLst/>
          </a:prstGeom>
          <a:noFill/>
        </p:spPr>
        <p:txBody>
          <a:bodyPr wrap="none" rtlCol="0">
            <a:spAutoFit/>
          </a:bodyPr>
          <a:lstStyle/>
          <a:p>
            <a:r>
              <a:rPr lang="en-US" dirty="0"/>
              <a:t>Rivkin, 2000: Imitation of Complex Strategies</a:t>
            </a:r>
          </a:p>
        </p:txBody>
      </p:sp>
      <p:cxnSp>
        <p:nvCxnSpPr>
          <p:cNvPr id="9" name="Straight Connector 8">
            <a:extLst>
              <a:ext uri="{FF2B5EF4-FFF2-40B4-BE49-F238E27FC236}">
                <a16:creationId xmlns:a16="http://schemas.microsoft.com/office/drawing/2014/main" id="{0DE3EACB-DAB5-2B47-B33F-FED695A2C5DC}"/>
              </a:ext>
            </a:extLst>
          </p:cNvPr>
          <p:cNvCxnSpPr/>
          <p:nvPr/>
        </p:nvCxnSpPr>
        <p:spPr>
          <a:xfrm>
            <a:off x="7395411" y="4684295"/>
            <a:ext cx="3023936" cy="0"/>
          </a:xfrm>
          <a:prstGeom prst="line">
            <a:avLst/>
          </a:prstGeom>
          <a:ln w="184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0E6DB8-9E8A-BA4C-913F-E12CF774E5A9}"/>
              </a:ext>
            </a:extLst>
          </p:cNvPr>
          <p:cNvCxnSpPr/>
          <p:nvPr/>
        </p:nvCxnSpPr>
        <p:spPr>
          <a:xfrm>
            <a:off x="2093495" y="1933073"/>
            <a:ext cx="3023936" cy="0"/>
          </a:xfrm>
          <a:prstGeom prst="line">
            <a:avLst/>
          </a:prstGeom>
          <a:ln w="184150">
            <a:solidFill>
              <a:srgbClr val="E130E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53A7D7C-FACE-7646-918E-86CA1D72F587}"/>
              </a:ext>
            </a:extLst>
          </p:cNvPr>
          <p:cNvPicPr>
            <a:picLocks noChangeAspect="1"/>
          </p:cNvPicPr>
          <p:nvPr/>
        </p:nvPicPr>
        <p:blipFill rotWithShape="1">
          <a:blip r:embed="rId4"/>
          <a:srcRect t="30492"/>
          <a:stretch/>
        </p:blipFill>
        <p:spPr>
          <a:xfrm>
            <a:off x="5655733" y="4469587"/>
            <a:ext cx="6503291" cy="599713"/>
          </a:xfrm>
          <a:prstGeom prst="rect">
            <a:avLst/>
          </a:prstGeom>
        </p:spPr>
      </p:pic>
      <p:pic>
        <p:nvPicPr>
          <p:cNvPr id="13" name="Picture 12" descr="A large mountain in the background&#10;&#10;Description automatically generated">
            <a:extLst>
              <a:ext uri="{FF2B5EF4-FFF2-40B4-BE49-F238E27FC236}">
                <a16:creationId xmlns:a16="http://schemas.microsoft.com/office/drawing/2014/main" id="{CD72EAF0-8D29-6E4E-9B9F-0D9E26931D13}"/>
              </a:ext>
            </a:extLst>
          </p:cNvPr>
          <p:cNvPicPr>
            <a:picLocks noChangeAspect="1"/>
          </p:cNvPicPr>
          <p:nvPr/>
        </p:nvPicPr>
        <p:blipFill rotWithShape="1">
          <a:blip r:embed="rId5"/>
          <a:srcRect t="34826" b="37081"/>
          <a:stretch/>
        </p:blipFill>
        <p:spPr>
          <a:xfrm>
            <a:off x="1291389" y="1753785"/>
            <a:ext cx="4628147" cy="812587"/>
          </a:xfrm>
          <a:prstGeom prst="rect">
            <a:avLst/>
          </a:prstGeom>
        </p:spPr>
      </p:pic>
    </p:spTree>
    <p:extLst>
      <p:ext uri="{BB962C8B-B14F-4D97-AF65-F5344CB8AC3E}">
        <p14:creationId xmlns:p14="http://schemas.microsoft.com/office/powerpoint/2010/main" val="427768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CD5DF0-F11B-184F-81BE-A3C7349A4A2D}"/>
              </a:ext>
            </a:extLst>
          </p:cNvPr>
          <p:cNvSpPr>
            <a:spLocks noGrp="1"/>
          </p:cNvSpPr>
          <p:nvPr>
            <p:ph type="ftr" sz="quarter" idx="11"/>
          </p:nvPr>
        </p:nvSpPr>
        <p:spPr/>
        <p:txBody>
          <a:bodyPr/>
          <a:lstStyle/>
          <a:p>
            <a:r>
              <a:rPr lang="en-US"/>
              <a:t>Atwell - CSOL 2020</a:t>
            </a:r>
          </a:p>
        </p:txBody>
      </p:sp>
      <p:pic>
        <p:nvPicPr>
          <p:cNvPr id="4" name="Picture 3" descr="A close up of text on a white background&#10;&#10;Description automatically generated">
            <a:extLst>
              <a:ext uri="{FF2B5EF4-FFF2-40B4-BE49-F238E27FC236}">
                <a16:creationId xmlns:a16="http://schemas.microsoft.com/office/drawing/2014/main" id="{708A1F3D-AF6E-AE4B-BA42-527B58E07391}"/>
              </a:ext>
            </a:extLst>
          </p:cNvPr>
          <p:cNvPicPr>
            <a:picLocks noChangeAspect="1"/>
          </p:cNvPicPr>
          <p:nvPr/>
        </p:nvPicPr>
        <p:blipFill>
          <a:blip r:embed="rId3"/>
          <a:stretch>
            <a:fillRect/>
          </a:stretch>
        </p:blipFill>
        <p:spPr>
          <a:xfrm>
            <a:off x="1985773" y="221786"/>
            <a:ext cx="8220453" cy="6134564"/>
          </a:xfrm>
          <a:prstGeom prst="rect">
            <a:avLst/>
          </a:prstGeom>
        </p:spPr>
      </p:pic>
      <p:sp>
        <p:nvSpPr>
          <p:cNvPr id="5" name="TextBox 4">
            <a:extLst>
              <a:ext uri="{FF2B5EF4-FFF2-40B4-BE49-F238E27FC236}">
                <a16:creationId xmlns:a16="http://schemas.microsoft.com/office/drawing/2014/main" id="{7DEA0889-8720-3449-890F-5A661C20F211}"/>
              </a:ext>
            </a:extLst>
          </p:cNvPr>
          <p:cNvSpPr txBox="1"/>
          <p:nvPr/>
        </p:nvSpPr>
        <p:spPr>
          <a:xfrm>
            <a:off x="10206226" y="5959642"/>
            <a:ext cx="1290931" cy="276999"/>
          </a:xfrm>
          <a:prstGeom prst="rect">
            <a:avLst/>
          </a:prstGeom>
          <a:noFill/>
        </p:spPr>
        <p:txBody>
          <a:bodyPr wrap="none" rtlCol="0">
            <a:spAutoFit/>
          </a:bodyPr>
          <a:lstStyle/>
          <a:p>
            <a:r>
              <a:rPr lang="en-US" sz="1200" dirty="0"/>
              <a:t>Weinberger, 1990</a:t>
            </a:r>
          </a:p>
        </p:txBody>
      </p:sp>
    </p:spTree>
    <p:extLst>
      <p:ext uri="{BB962C8B-B14F-4D97-AF65-F5344CB8AC3E}">
        <p14:creationId xmlns:p14="http://schemas.microsoft.com/office/powerpoint/2010/main" val="1652239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A0C5D-F646-6C4A-B486-1A2C167F44C8}"/>
              </a:ext>
            </a:extLst>
          </p:cNvPr>
          <p:cNvSpPr>
            <a:spLocks noGrp="1"/>
          </p:cNvSpPr>
          <p:nvPr>
            <p:ph type="title"/>
          </p:nvPr>
        </p:nvSpPr>
        <p:spPr>
          <a:xfrm>
            <a:off x="637672" y="1319632"/>
            <a:ext cx="10515600" cy="1325563"/>
          </a:xfrm>
        </p:spPr>
        <p:txBody>
          <a:bodyPr/>
          <a:lstStyle/>
          <a:p>
            <a:pPr algn="ctr"/>
            <a:r>
              <a:rPr lang="en-US" dirty="0"/>
              <a:t>The separability of </a:t>
            </a:r>
            <a:br>
              <a:rPr lang="en-US" dirty="0"/>
            </a:br>
            <a:r>
              <a:rPr lang="en-US" dirty="0"/>
              <a:t>ruggedness and correlation distance</a:t>
            </a:r>
          </a:p>
        </p:txBody>
      </p:sp>
      <p:sp>
        <p:nvSpPr>
          <p:cNvPr id="3" name="Footer Placeholder 2">
            <a:extLst>
              <a:ext uri="{FF2B5EF4-FFF2-40B4-BE49-F238E27FC236}">
                <a16:creationId xmlns:a16="http://schemas.microsoft.com/office/drawing/2014/main" id="{C6D1EB13-6F44-C54F-9B8E-A4367175C6D4}"/>
              </a:ext>
            </a:extLst>
          </p:cNvPr>
          <p:cNvSpPr>
            <a:spLocks noGrp="1"/>
          </p:cNvSpPr>
          <p:nvPr>
            <p:ph type="ftr" sz="quarter" idx="11"/>
          </p:nvPr>
        </p:nvSpPr>
        <p:spPr/>
        <p:txBody>
          <a:bodyPr/>
          <a:lstStyle/>
          <a:p>
            <a:r>
              <a:rPr lang="en-US"/>
              <a:t>Atwell - CSOL 2020</a:t>
            </a:r>
          </a:p>
        </p:txBody>
      </p:sp>
      <p:pic>
        <p:nvPicPr>
          <p:cNvPr id="7" name="Picture 6" descr="A screenshot of a cell phone&#10;&#10;Description automatically generated">
            <a:extLst>
              <a:ext uri="{FF2B5EF4-FFF2-40B4-BE49-F238E27FC236}">
                <a16:creationId xmlns:a16="http://schemas.microsoft.com/office/drawing/2014/main" id="{9E5A6090-13D7-2145-8EDE-7BC99894D809}"/>
              </a:ext>
            </a:extLst>
          </p:cNvPr>
          <p:cNvPicPr>
            <a:picLocks noChangeAspect="1"/>
          </p:cNvPicPr>
          <p:nvPr/>
        </p:nvPicPr>
        <p:blipFill>
          <a:blip r:embed="rId3"/>
          <a:stretch>
            <a:fillRect/>
          </a:stretch>
        </p:blipFill>
        <p:spPr>
          <a:xfrm>
            <a:off x="1443790" y="3048295"/>
            <a:ext cx="8831179" cy="2329021"/>
          </a:xfrm>
          <a:prstGeom prst="rect">
            <a:avLst/>
          </a:prstGeom>
        </p:spPr>
      </p:pic>
    </p:spTree>
    <p:extLst>
      <p:ext uri="{BB962C8B-B14F-4D97-AF65-F5344CB8AC3E}">
        <p14:creationId xmlns:p14="http://schemas.microsoft.com/office/powerpoint/2010/main" val="284997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A36CF-8DC4-ED4B-AB95-A673247529F7}"/>
              </a:ext>
            </a:extLst>
          </p:cNvPr>
          <p:cNvSpPr>
            <a:spLocks noGrp="1"/>
          </p:cNvSpPr>
          <p:nvPr>
            <p:ph type="title"/>
          </p:nvPr>
        </p:nvSpPr>
        <p:spPr/>
        <p:txBody>
          <a:bodyPr/>
          <a:lstStyle/>
          <a:p>
            <a:r>
              <a:rPr lang="en-US" dirty="0"/>
              <a:t>So what does the global curvature look like?</a:t>
            </a:r>
          </a:p>
        </p:txBody>
      </p:sp>
      <p:sp>
        <p:nvSpPr>
          <p:cNvPr id="3" name="Footer Placeholder 2">
            <a:extLst>
              <a:ext uri="{FF2B5EF4-FFF2-40B4-BE49-F238E27FC236}">
                <a16:creationId xmlns:a16="http://schemas.microsoft.com/office/drawing/2014/main" id="{EA91FE0F-72B0-4F43-996A-DDD8BE57029F}"/>
              </a:ext>
            </a:extLst>
          </p:cNvPr>
          <p:cNvSpPr>
            <a:spLocks noGrp="1"/>
          </p:cNvSpPr>
          <p:nvPr>
            <p:ph type="ftr" sz="quarter" idx="11"/>
          </p:nvPr>
        </p:nvSpPr>
        <p:spPr/>
        <p:txBody>
          <a:bodyPr/>
          <a:lstStyle/>
          <a:p>
            <a:r>
              <a:rPr lang="en-US"/>
              <a:t>Atwell - CSOL 2020</a:t>
            </a:r>
          </a:p>
        </p:txBody>
      </p:sp>
      <p:sp>
        <p:nvSpPr>
          <p:cNvPr id="4" name="TextBox 3">
            <a:extLst>
              <a:ext uri="{FF2B5EF4-FFF2-40B4-BE49-F238E27FC236}">
                <a16:creationId xmlns:a16="http://schemas.microsoft.com/office/drawing/2014/main" id="{B6F825E8-5C04-EA4B-8B8D-4DCD40C819A9}"/>
              </a:ext>
            </a:extLst>
          </p:cNvPr>
          <p:cNvSpPr txBox="1"/>
          <p:nvPr/>
        </p:nvSpPr>
        <p:spPr>
          <a:xfrm>
            <a:off x="1314906" y="2730805"/>
            <a:ext cx="3658694" cy="907941"/>
          </a:xfrm>
          <a:prstGeom prst="rect">
            <a:avLst/>
          </a:prstGeom>
          <a:noFill/>
        </p:spPr>
        <p:txBody>
          <a:bodyPr wrap="none" rtlCol="0">
            <a:spAutoFit/>
          </a:bodyPr>
          <a:lstStyle/>
          <a:p>
            <a:pPr algn="ctr"/>
            <a:r>
              <a:rPr lang="en-US" sz="2400" dirty="0"/>
              <a:t>LOCAL OPTIMA NETWORKS </a:t>
            </a:r>
          </a:p>
          <a:p>
            <a:pPr algn="ctr"/>
            <a:r>
              <a:rPr lang="en-US" dirty="0"/>
              <a:t>	</a:t>
            </a:r>
          </a:p>
          <a:p>
            <a:pPr algn="ctr"/>
            <a:r>
              <a:rPr lang="en-US" sz="1100" dirty="0"/>
              <a:t>(</a:t>
            </a:r>
            <a:r>
              <a:rPr lang="en-US" sz="1100" dirty="0" err="1"/>
              <a:t>Doye</a:t>
            </a:r>
            <a:r>
              <a:rPr lang="en-US" sz="1100" dirty="0"/>
              <a:t> 2002, Ochoa et al. 2008, </a:t>
            </a:r>
            <a:r>
              <a:rPr lang="en-US" sz="1100" dirty="0" err="1"/>
              <a:t>Herrman</a:t>
            </a:r>
            <a:r>
              <a:rPr lang="en-US" sz="1100" dirty="0"/>
              <a:t> et al 2016)</a:t>
            </a:r>
          </a:p>
        </p:txBody>
      </p:sp>
      <p:pic>
        <p:nvPicPr>
          <p:cNvPr id="6" name="Picture 5" descr="A close up of a necklace&#10;&#10;Description automatically generated">
            <a:extLst>
              <a:ext uri="{FF2B5EF4-FFF2-40B4-BE49-F238E27FC236}">
                <a16:creationId xmlns:a16="http://schemas.microsoft.com/office/drawing/2014/main" id="{B80F5EAD-2AA8-5D4B-92DF-46E0E400B686}"/>
              </a:ext>
            </a:extLst>
          </p:cNvPr>
          <p:cNvPicPr>
            <a:picLocks noChangeAspect="1"/>
          </p:cNvPicPr>
          <p:nvPr/>
        </p:nvPicPr>
        <p:blipFill>
          <a:blip r:embed="rId3"/>
          <a:stretch>
            <a:fillRect/>
          </a:stretch>
        </p:blipFill>
        <p:spPr>
          <a:xfrm>
            <a:off x="6005488" y="1570372"/>
            <a:ext cx="4295823" cy="4665662"/>
          </a:xfrm>
          <a:prstGeom prst="rect">
            <a:avLst/>
          </a:prstGeom>
        </p:spPr>
      </p:pic>
      <p:sp>
        <p:nvSpPr>
          <p:cNvPr id="7" name="TextBox 6">
            <a:extLst>
              <a:ext uri="{FF2B5EF4-FFF2-40B4-BE49-F238E27FC236}">
                <a16:creationId xmlns:a16="http://schemas.microsoft.com/office/drawing/2014/main" id="{5EC4764A-D067-7942-BEC0-2557A9EA24EB}"/>
              </a:ext>
            </a:extLst>
          </p:cNvPr>
          <p:cNvSpPr txBox="1"/>
          <p:nvPr/>
        </p:nvSpPr>
        <p:spPr>
          <a:xfrm>
            <a:off x="9033314" y="6049971"/>
            <a:ext cx="1196161" cy="246221"/>
          </a:xfrm>
          <a:prstGeom prst="rect">
            <a:avLst/>
          </a:prstGeom>
          <a:noFill/>
        </p:spPr>
        <p:txBody>
          <a:bodyPr wrap="none" rtlCol="0">
            <a:spAutoFit/>
          </a:bodyPr>
          <a:lstStyle/>
          <a:p>
            <a:r>
              <a:rPr lang="en-US" sz="1000" dirty="0" err="1"/>
              <a:t>Herrman</a:t>
            </a:r>
            <a:r>
              <a:rPr lang="en-US" sz="1000" dirty="0"/>
              <a:t> et al 2016</a:t>
            </a:r>
          </a:p>
        </p:txBody>
      </p:sp>
    </p:spTree>
    <p:extLst>
      <p:ext uri="{BB962C8B-B14F-4D97-AF65-F5344CB8AC3E}">
        <p14:creationId xmlns:p14="http://schemas.microsoft.com/office/powerpoint/2010/main" val="170562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B2EC-58A1-B640-AEB5-C0177F47FF69}"/>
              </a:ext>
            </a:extLst>
          </p:cNvPr>
          <p:cNvSpPr>
            <a:spLocks noGrp="1"/>
          </p:cNvSpPr>
          <p:nvPr>
            <p:ph type="title"/>
          </p:nvPr>
        </p:nvSpPr>
        <p:spPr/>
        <p:txBody>
          <a:bodyPr/>
          <a:lstStyle/>
          <a:p>
            <a:r>
              <a:rPr lang="en-US" dirty="0"/>
              <a:t>And for high K?</a:t>
            </a:r>
          </a:p>
        </p:txBody>
      </p:sp>
      <p:sp>
        <p:nvSpPr>
          <p:cNvPr id="3" name="Footer Placeholder 2">
            <a:extLst>
              <a:ext uri="{FF2B5EF4-FFF2-40B4-BE49-F238E27FC236}">
                <a16:creationId xmlns:a16="http://schemas.microsoft.com/office/drawing/2014/main" id="{BD2BC3B6-69C2-684A-9112-B758BBE234AB}"/>
              </a:ext>
            </a:extLst>
          </p:cNvPr>
          <p:cNvSpPr>
            <a:spLocks noGrp="1"/>
          </p:cNvSpPr>
          <p:nvPr>
            <p:ph type="ftr" sz="quarter" idx="11"/>
          </p:nvPr>
        </p:nvSpPr>
        <p:spPr/>
        <p:txBody>
          <a:bodyPr/>
          <a:lstStyle/>
          <a:p>
            <a:r>
              <a:rPr lang="en-US"/>
              <a:t>Atwell - CSOL 2020</a:t>
            </a:r>
          </a:p>
        </p:txBody>
      </p:sp>
      <p:graphicFrame>
        <p:nvGraphicFramePr>
          <p:cNvPr id="4" name="Table 4">
            <a:extLst>
              <a:ext uri="{FF2B5EF4-FFF2-40B4-BE49-F238E27FC236}">
                <a16:creationId xmlns:a16="http://schemas.microsoft.com/office/drawing/2014/main" id="{67D52ED5-0F92-FD45-A215-9A57309F6B01}"/>
              </a:ext>
            </a:extLst>
          </p:cNvPr>
          <p:cNvGraphicFramePr>
            <a:graphicFrameLocks noGrp="1"/>
          </p:cNvGraphicFramePr>
          <p:nvPr>
            <p:extLst>
              <p:ext uri="{D42A27DB-BD31-4B8C-83A1-F6EECF244321}">
                <p14:modId xmlns:p14="http://schemas.microsoft.com/office/powerpoint/2010/main" val="2479686811"/>
              </p:ext>
            </p:extLst>
          </p:nvPr>
        </p:nvGraphicFramePr>
        <p:xfrm>
          <a:off x="1783348" y="3021708"/>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83726210"/>
                    </a:ext>
                  </a:extLst>
                </a:gridCol>
                <a:gridCol w="2032000">
                  <a:extLst>
                    <a:ext uri="{9D8B030D-6E8A-4147-A177-3AD203B41FA5}">
                      <a16:colId xmlns:a16="http://schemas.microsoft.com/office/drawing/2014/main" val="2556802779"/>
                    </a:ext>
                  </a:extLst>
                </a:gridCol>
                <a:gridCol w="2032000">
                  <a:extLst>
                    <a:ext uri="{9D8B030D-6E8A-4147-A177-3AD203B41FA5}">
                      <a16:colId xmlns:a16="http://schemas.microsoft.com/office/drawing/2014/main" val="3013443018"/>
                    </a:ext>
                  </a:extLst>
                </a:gridCol>
                <a:gridCol w="2032000">
                  <a:extLst>
                    <a:ext uri="{9D8B030D-6E8A-4147-A177-3AD203B41FA5}">
                      <a16:colId xmlns:a16="http://schemas.microsoft.com/office/drawing/2014/main" val="330809294"/>
                    </a:ext>
                  </a:extLst>
                </a:gridCol>
              </a:tblGrid>
              <a:tr h="370840">
                <a:tc>
                  <a:txBody>
                    <a:bodyPr/>
                    <a:lstStyle/>
                    <a:p>
                      <a:pPr algn="ctr"/>
                      <a:r>
                        <a:rPr lang="en-US" dirty="0"/>
                        <a:t>K</a:t>
                      </a:r>
                    </a:p>
                  </a:txBody>
                  <a:tcPr/>
                </a:tc>
                <a:tc>
                  <a:txBody>
                    <a:bodyPr/>
                    <a:lstStyle/>
                    <a:p>
                      <a:pPr algn="ctr"/>
                      <a:r>
                        <a:rPr lang="en-US" dirty="0"/>
                        <a:t> # local optima</a:t>
                      </a:r>
                    </a:p>
                  </a:txBody>
                  <a:tcPr/>
                </a:tc>
                <a:tc>
                  <a:txBody>
                    <a:bodyPr/>
                    <a:lstStyle/>
                    <a:p>
                      <a:pPr algn="ctr"/>
                      <a:r>
                        <a:rPr lang="en-US" dirty="0"/>
                        <a:t># clusters</a:t>
                      </a:r>
                    </a:p>
                  </a:txBody>
                  <a:tcPr/>
                </a:tc>
                <a:tc>
                  <a:txBody>
                    <a:bodyPr/>
                    <a:lstStyle/>
                    <a:p>
                      <a:pPr algn="ctr"/>
                      <a:r>
                        <a:rPr lang="en-US" dirty="0"/>
                        <a:t>Global cluster size</a:t>
                      </a:r>
                    </a:p>
                  </a:txBody>
                  <a:tcPr/>
                </a:tc>
                <a:extLst>
                  <a:ext uri="{0D108BD9-81ED-4DB2-BD59-A6C34878D82A}">
                    <a16:rowId xmlns:a16="http://schemas.microsoft.com/office/drawing/2014/main" val="1655628180"/>
                  </a:ext>
                </a:extLst>
              </a:tr>
              <a:tr h="370840">
                <a:tc>
                  <a:txBody>
                    <a:bodyPr/>
                    <a:lstStyle/>
                    <a:p>
                      <a:pPr algn="ctr"/>
                      <a:r>
                        <a:rPr lang="en-US" dirty="0"/>
                        <a:t>5</a:t>
                      </a:r>
                    </a:p>
                  </a:txBody>
                  <a:tcPr/>
                </a:tc>
                <a:tc>
                  <a:txBody>
                    <a:bodyPr/>
                    <a:lstStyle/>
                    <a:p>
                      <a:pPr algn="ctr"/>
                      <a:r>
                        <a:rPr lang="en-US" dirty="0"/>
                        <a:t>546.9</a:t>
                      </a:r>
                    </a:p>
                  </a:txBody>
                  <a:tcPr/>
                </a:tc>
                <a:tc>
                  <a:txBody>
                    <a:bodyPr/>
                    <a:lstStyle/>
                    <a:p>
                      <a:pPr algn="ctr"/>
                      <a:r>
                        <a:rPr lang="en-US" dirty="0"/>
                        <a:t>5.285</a:t>
                      </a:r>
                    </a:p>
                  </a:txBody>
                  <a:tcPr/>
                </a:tc>
                <a:tc>
                  <a:txBody>
                    <a:bodyPr/>
                    <a:lstStyle/>
                    <a:p>
                      <a:pPr algn="ctr"/>
                      <a:r>
                        <a:rPr lang="en-US" dirty="0"/>
                        <a:t>.412</a:t>
                      </a:r>
                    </a:p>
                  </a:txBody>
                  <a:tcPr/>
                </a:tc>
                <a:extLst>
                  <a:ext uri="{0D108BD9-81ED-4DB2-BD59-A6C34878D82A}">
                    <a16:rowId xmlns:a16="http://schemas.microsoft.com/office/drawing/2014/main" val="2284797762"/>
                  </a:ext>
                </a:extLst>
              </a:tr>
              <a:tr h="370840">
                <a:tc>
                  <a:txBody>
                    <a:bodyPr/>
                    <a:lstStyle/>
                    <a:p>
                      <a:pPr algn="ctr"/>
                      <a:r>
                        <a:rPr lang="en-US" dirty="0"/>
                        <a:t>10</a:t>
                      </a:r>
                    </a:p>
                  </a:txBody>
                  <a:tcPr/>
                </a:tc>
                <a:tc>
                  <a:txBody>
                    <a:bodyPr/>
                    <a:lstStyle/>
                    <a:p>
                      <a:pPr algn="ctr"/>
                      <a:r>
                        <a:rPr lang="en-US" dirty="0"/>
                        <a:t>3384.5</a:t>
                      </a:r>
                    </a:p>
                  </a:txBody>
                  <a:tcPr/>
                </a:tc>
                <a:tc>
                  <a:txBody>
                    <a:bodyPr/>
                    <a:lstStyle/>
                    <a:p>
                      <a:pPr algn="ctr"/>
                      <a:r>
                        <a:rPr lang="en-US" dirty="0"/>
                        <a:t>19.985</a:t>
                      </a:r>
                    </a:p>
                  </a:txBody>
                  <a:tcPr/>
                </a:tc>
                <a:tc>
                  <a:txBody>
                    <a:bodyPr/>
                    <a:lstStyle/>
                    <a:p>
                      <a:pPr algn="ctr"/>
                      <a:r>
                        <a:rPr lang="en-US" dirty="0"/>
                        <a:t>.147</a:t>
                      </a:r>
                    </a:p>
                  </a:txBody>
                  <a:tcPr/>
                </a:tc>
                <a:extLst>
                  <a:ext uri="{0D108BD9-81ED-4DB2-BD59-A6C34878D82A}">
                    <a16:rowId xmlns:a16="http://schemas.microsoft.com/office/drawing/2014/main" val="2273191295"/>
                  </a:ext>
                </a:extLst>
              </a:tr>
              <a:tr h="370840">
                <a:tc>
                  <a:txBody>
                    <a:bodyPr/>
                    <a:lstStyle/>
                    <a:p>
                      <a:pPr algn="ctr"/>
                      <a:r>
                        <a:rPr lang="en-US" dirty="0"/>
                        <a:t>15</a:t>
                      </a:r>
                    </a:p>
                  </a:txBody>
                  <a:tcPr/>
                </a:tc>
                <a:tc>
                  <a:txBody>
                    <a:bodyPr/>
                    <a:lstStyle/>
                    <a:p>
                      <a:pPr algn="ctr"/>
                      <a:r>
                        <a:rPr lang="en-US" dirty="0"/>
                        <a:t>7957</a:t>
                      </a:r>
                    </a:p>
                  </a:txBody>
                  <a:tcPr/>
                </a:tc>
                <a:tc>
                  <a:txBody>
                    <a:bodyPr/>
                    <a:lstStyle/>
                    <a:p>
                      <a:pPr algn="ctr"/>
                      <a:r>
                        <a:rPr lang="en-US" dirty="0"/>
                        <a:t>42.101</a:t>
                      </a:r>
                    </a:p>
                  </a:txBody>
                  <a:tcPr/>
                </a:tc>
                <a:tc>
                  <a:txBody>
                    <a:bodyPr/>
                    <a:lstStyle/>
                    <a:p>
                      <a:pPr algn="ctr"/>
                      <a:r>
                        <a:rPr lang="en-US" dirty="0"/>
                        <a:t>.074</a:t>
                      </a:r>
                    </a:p>
                  </a:txBody>
                  <a:tcPr/>
                </a:tc>
                <a:extLst>
                  <a:ext uri="{0D108BD9-81ED-4DB2-BD59-A6C34878D82A}">
                    <a16:rowId xmlns:a16="http://schemas.microsoft.com/office/drawing/2014/main" val="3225445993"/>
                  </a:ext>
                </a:extLst>
              </a:tr>
            </a:tbl>
          </a:graphicData>
        </a:graphic>
      </p:graphicFrame>
      <p:sp>
        <p:nvSpPr>
          <p:cNvPr id="5" name="TextBox 4">
            <a:extLst>
              <a:ext uri="{FF2B5EF4-FFF2-40B4-BE49-F238E27FC236}">
                <a16:creationId xmlns:a16="http://schemas.microsoft.com/office/drawing/2014/main" id="{3CA4509A-B1F7-2649-BC08-8B3127A24223}"/>
              </a:ext>
            </a:extLst>
          </p:cNvPr>
          <p:cNvSpPr txBox="1"/>
          <p:nvPr/>
        </p:nvSpPr>
        <p:spPr>
          <a:xfrm>
            <a:off x="7738958" y="4700337"/>
            <a:ext cx="2172390" cy="246221"/>
          </a:xfrm>
          <a:prstGeom prst="rect">
            <a:avLst/>
          </a:prstGeom>
          <a:noFill/>
        </p:spPr>
        <p:txBody>
          <a:bodyPr wrap="none" rtlCol="0">
            <a:spAutoFit/>
          </a:bodyPr>
          <a:lstStyle/>
          <a:p>
            <a:r>
              <a:rPr lang="en-US" sz="1000" dirty="0"/>
              <a:t>Reproduced from </a:t>
            </a:r>
            <a:r>
              <a:rPr lang="en-US" sz="1000" dirty="0" err="1"/>
              <a:t>Herrman</a:t>
            </a:r>
            <a:r>
              <a:rPr lang="en-US" sz="1000" dirty="0"/>
              <a:t> et. al 2016</a:t>
            </a:r>
          </a:p>
        </p:txBody>
      </p:sp>
    </p:spTree>
    <p:extLst>
      <p:ext uri="{BB962C8B-B14F-4D97-AF65-F5344CB8AC3E}">
        <p14:creationId xmlns:p14="http://schemas.microsoft.com/office/powerpoint/2010/main" val="68901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D582CA-DBF6-274D-B304-2B104AD68EA0}"/>
              </a:ext>
            </a:extLst>
          </p:cNvPr>
          <p:cNvSpPr>
            <a:spLocks noGrp="1"/>
          </p:cNvSpPr>
          <p:nvPr>
            <p:ph type="ftr" sz="quarter" idx="11"/>
          </p:nvPr>
        </p:nvSpPr>
        <p:spPr/>
        <p:txBody>
          <a:bodyPr/>
          <a:lstStyle/>
          <a:p>
            <a:r>
              <a:rPr lang="en-US"/>
              <a:t>Atwell - CSOL 2020</a:t>
            </a:r>
          </a:p>
        </p:txBody>
      </p:sp>
      <p:pic>
        <p:nvPicPr>
          <p:cNvPr id="4" name="Picture 3" descr="A close up of a map&#10;&#10;Description automatically generated">
            <a:extLst>
              <a:ext uri="{FF2B5EF4-FFF2-40B4-BE49-F238E27FC236}">
                <a16:creationId xmlns:a16="http://schemas.microsoft.com/office/drawing/2014/main" id="{A2049D6A-0D14-F94B-8398-E79B1EF0D776}"/>
              </a:ext>
            </a:extLst>
          </p:cNvPr>
          <p:cNvPicPr>
            <a:picLocks noChangeAspect="1"/>
          </p:cNvPicPr>
          <p:nvPr/>
        </p:nvPicPr>
        <p:blipFill>
          <a:blip r:embed="rId3"/>
          <a:stretch>
            <a:fillRect/>
          </a:stretch>
        </p:blipFill>
        <p:spPr>
          <a:xfrm>
            <a:off x="716379" y="1107993"/>
            <a:ext cx="5497429" cy="4529717"/>
          </a:xfrm>
          <a:prstGeom prst="rect">
            <a:avLst/>
          </a:prstGeom>
        </p:spPr>
      </p:pic>
      <p:pic>
        <p:nvPicPr>
          <p:cNvPr id="6" name="Picture 5" descr="A close up of a map&#10;&#10;Description automatically generated">
            <a:extLst>
              <a:ext uri="{FF2B5EF4-FFF2-40B4-BE49-F238E27FC236}">
                <a16:creationId xmlns:a16="http://schemas.microsoft.com/office/drawing/2014/main" id="{E2798B11-4C8B-CF4E-B0D5-06A62E985304}"/>
              </a:ext>
            </a:extLst>
          </p:cNvPr>
          <p:cNvPicPr>
            <a:picLocks noChangeAspect="1"/>
          </p:cNvPicPr>
          <p:nvPr/>
        </p:nvPicPr>
        <p:blipFill>
          <a:blip r:embed="rId4"/>
          <a:stretch>
            <a:fillRect/>
          </a:stretch>
        </p:blipFill>
        <p:spPr>
          <a:xfrm>
            <a:off x="6157160" y="1107993"/>
            <a:ext cx="5633717" cy="4642014"/>
          </a:xfrm>
          <a:prstGeom prst="rect">
            <a:avLst/>
          </a:prstGeom>
        </p:spPr>
      </p:pic>
      <p:sp>
        <p:nvSpPr>
          <p:cNvPr id="7" name="TextBox 6">
            <a:extLst>
              <a:ext uri="{FF2B5EF4-FFF2-40B4-BE49-F238E27FC236}">
                <a16:creationId xmlns:a16="http://schemas.microsoft.com/office/drawing/2014/main" id="{F31FFF7D-B732-4345-A20C-DD9C9C6091D9}"/>
              </a:ext>
            </a:extLst>
          </p:cNvPr>
          <p:cNvSpPr txBox="1"/>
          <p:nvPr/>
        </p:nvSpPr>
        <p:spPr>
          <a:xfrm>
            <a:off x="5009805" y="5930068"/>
            <a:ext cx="1531188" cy="246221"/>
          </a:xfrm>
          <a:prstGeom prst="rect">
            <a:avLst/>
          </a:prstGeom>
          <a:noFill/>
        </p:spPr>
        <p:txBody>
          <a:bodyPr wrap="none" rtlCol="0">
            <a:spAutoFit/>
          </a:bodyPr>
          <a:lstStyle/>
          <a:p>
            <a:r>
              <a:rPr lang="en-US" sz="1000" dirty="0"/>
              <a:t>From </a:t>
            </a:r>
            <a:r>
              <a:rPr lang="en-US" sz="1000" dirty="0" err="1"/>
              <a:t>Herrman</a:t>
            </a:r>
            <a:r>
              <a:rPr lang="en-US" sz="1000" dirty="0"/>
              <a:t> et. al 2016</a:t>
            </a:r>
          </a:p>
        </p:txBody>
      </p:sp>
    </p:spTree>
    <p:extLst>
      <p:ext uri="{BB962C8B-B14F-4D97-AF65-F5344CB8AC3E}">
        <p14:creationId xmlns:p14="http://schemas.microsoft.com/office/powerpoint/2010/main" val="323898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3214-564A-0C40-AF46-4A21E65FD498}"/>
              </a:ext>
            </a:extLst>
          </p:cNvPr>
          <p:cNvSpPr>
            <a:spLocks noGrp="1"/>
          </p:cNvSpPr>
          <p:nvPr>
            <p:ph type="title"/>
          </p:nvPr>
        </p:nvSpPr>
        <p:spPr/>
        <p:txBody>
          <a:bodyPr/>
          <a:lstStyle/>
          <a:p>
            <a:r>
              <a:rPr lang="en-US" dirty="0"/>
              <a:t>And next? </a:t>
            </a:r>
          </a:p>
        </p:txBody>
      </p:sp>
      <p:sp>
        <p:nvSpPr>
          <p:cNvPr id="3" name="Footer Placeholder 2">
            <a:extLst>
              <a:ext uri="{FF2B5EF4-FFF2-40B4-BE49-F238E27FC236}">
                <a16:creationId xmlns:a16="http://schemas.microsoft.com/office/drawing/2014/main" id="{FFD267F1-AB8F-CF4A-A234-8B7B5D1FDF7F}"/>
              </a:ext>
            </a:extLst>
          </p:cNvPr>
          <p:cNvSpPr>
            <a:spLocks noGrp="1"/>
          </p:cNvSpPr>
          <p:nvPr>
            <p:ph type="ftr" sz="quarter" idx="11"/>
          </p:nvPr>
        </p:nvSpPr>
        <p:spPr/>
        <p:txBody>
          <a:bodyPr/>
          <a:lstStyle/>
          <a:p>
            <a:r>
              <a:rPr lang="en-US"/>
              <a:t>Atwell - CSOL 2020</a:t>
            </a:r>
          </a:p>
        </p:txBody>
      </p:sp>
      <p:sp>
        <p:nvSpPr>
          <p:cNvPr id="4" name="TextBox 3">
            <a:extLst>
              <a:ext uri="{FF2B5EF4-FFF2-40B4-BE49-F238E27FC236}">
                <a16:creationId xmlns:a16="http://schemas.microsoft.com/office/drawing/2014/main" id="{D55498B6-C939-C246-9D34-FDD4A58CBC1F}"/>
              </a:ext>
            </a:extLst>
          </p:cNvPr>
          <p:cNvSpPr txBox="1"/>
          <p:nvPr/>
        </p:nvSpPr>
        <p:spPr>
          <a:xfrm>
            <a:off x="2081888" y="2588379"/>
            <a:ext cx="8028223" cy="523220"/>
          </a:xfrm>
          <a:prstGeom prst="rect">
            <a:avLst/>
          </a:prstGeom>
          <a:noFill/>
        </p:spPr>
        <p:txBody>
          <a:bodyPr wrap="none" rtlCol="0">
            <a:spAutoFit/>
          </a:bodyPr>
          <a:lstStyle/>
          <a:p>
            <a:r>
              <a:rPr lang="en-US" sz="2800" dirty="0"/>
              <a:t>Specify a landscape ensemble with separable features</a:t>
            </a:r>
          </a:p>
        </p:txBody>
      </p:sp>
      <p:sp>
        <p:nvSpPr>
          <p:cNvPr id="5" name="TextBox 4">
            <a:extLst>
              <a:ext uri="{FF2B5EF4-FFF2-40B4-BE49-F238E27FC236}">
                <a16:creationId xmlns:a16="http://schemas.microsoft.com/office/drawing/2014/main" id="{C7117032-D3CE-AD4B-87F9-056D587CE88C}"/>
              </a:ext>
            </a:extLst>
          </p:cNvPr>
          <p:cNvSpPr txBox="1"/>
          <p:nvPr/>
        </p:nvSpPr>
        <p:spPr>
          <a:xfrm>
            <a:off x="3826062" y="3585118"/>
            <a:ext cx="4941609" cy="523220"/>
          </a:xfrm>
          <a:prstGeom prst="rect">
            <a:avLst/>
          </a:prstGeom>
          <a:noFill/>
        </p:spPr>
        <p:txBody>
          <a:bodyPr wrap="none" rtlCol="0">
            <a:spAutoFit/>
          </a:bodyPr>
          <a:lstStyle/>
          <a:p>
            <a:r>
              <a:rPr lang="en-US" sz="2800" dirty="0"/>
              <a:t>Let human-subjects search on it!</a:t>
            </a:r>
          </a:p>
        </p:txBody>
      </p:sp>
      <p:sp>
        <p:nvSpPr>
          <p:cNvPr id="6" name="TextBox 5">
            <a:extLst>
              <a:ext uri="{FF2B5EF4-FFF2-40B4-BE49-F238E27FC236}">
                <a16:creationId xmlns:a16="http://schemas.microsoft.com/office/drawing/2014/main" id="{4C3F1339-7C46-864C-A579-5195AA14255E}"/>
              </a:ext>
            </a:extLst>
          </p:cNvPr>
          <p:cNvSpPr txBox="1"/>
          <p:nvPr/>
        </p:nvSpPr>
        <p:spPr>
          <a:xfrm>
            <a:off x="5670241" y="4836391"/>
            <a:ext cx="851515"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23604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18DFC-8634-F649-BA2E-77630161439F}"/>
              </a:ext>
            </a:extLst>
          </p:cNvPr>
          <p:cNvSpPr>
            <a:spLocks noGrp="1"/>
          </p:cNvSpPr>
          <p:nvPr>
            <p:ph type="title"/>
          </p:nvPr>
        </p:nvSpPr>
        <p:spPr/>
        <p:txBody>
          <a:bodyPr/>
          <a:lstStyle/>
          <a:p>
            <a:r>
              <a:rPr lang="en-US" dirty="0"/>
              <a:t>Thanks</a:t>
            </a:r>
          </a:p>
        </p:txBody>
      </p:sp>
      <p:pic>
        <p:nvPicPr>
          <p:cNvPr id="1026" name="Picture 2" descr="Adrian Apaza | Stanford Graduate School of Business">
            <a:hlinkClick r:id="rId3"/>
            <a:extLst>
              <a:ext uri="{FF2B5EF4-FFF2-40B4-BE49-F238E27FC236}">
                <a16:creationId xmlns:a16="http://schemas.microsoft.com/office/drawing/2014/main" id="{FF9BB82A-78FA-1A41-8414-87DD45C1AD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68"/>
          <a:stretch/>
        </p:blipFill>
        <p:spPr bwMode="auto">
          <a:xfrm>
            <a:off x="939156" y="2621035"/>
            <a:ext cx="1645920" cy="1676400"/>
          </a:xfrm>
          <a:prstGeom prst="ellipse">
            <a:avLst/>
          </a:prstGeom>
          <a:blipFill>
            <a:blip r:embed="rId5"/>
            <a:tile tx="0" ty="0" sx="100000" sy="100000" flip="none" algn="tl"/>
          </a:blipFill>
        </p:spPr>
      </p:pic>
      <p:pic>
        <p:nvPicPr>
          <p:cNvPr id="1028" name="Picture 4" descr="Current Board | Persian Student Association">
            <a:hlinkClick r:id="rId6"/>
            <a:extLst>
              <a:ext uri="{FF2B5EF4-FFF2-40B4-BE49-F238E27FC236}">
                <a16:creationId xmlns:a16="http://schemas.microsoft.com/office/drawing/2014/main" id="{E403C671-AE23-514F-BB53-A4A6119485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4390" y="2621035"/>
            <a:ext cx="1651000" cy="1676400"/>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64FD2B-923D-CB40-800C-9E3561877432}"/>
              </a:ext>
            </a:extLst>
          </p:cNvPr>
          <p:cNvSpPr txBox="1"/>
          <p:nvPr/>
        </p:nvSpPr>
        <p:spPr>
          <a:xfrm>
            <a:off x="2756747" y="2967335"/>
            <a:ext cx="1421543" cy="923330"/>
          </a:xfrm>
          <a:prstGeom prst="rect">
            <a:avLst/>
          </a:prstGeom>
          <a:noFill/>
        </p:spPr>
        <p:txBody>
          <a:bodyPr wrap="none" rtlCol="0">
            <a:spAutoFit/>
          </a:bodyPr>
          <a:lstStyle/>
          <a:p>
            <a:r>
              <a:rPr lang="en-US" dirty="0"/>
              <a:t>Adrian </a:t>
            </a:r>
            <a:r>
              <a:rPr lang="en-US" dirty="0" err="1"/>
              <a:t>Apaza</a:t>
            </a:r>
            <a:endParaRPr lang="en-US" dirty="0"/>
          </a:p>
          <a:p>
            <a:r>
              <a:rPr lang="en-US" dirty="0"/>
              <a:t>PhD Student</a:t>
            </a:r>
          </a:p>
          <a:p>
            <a:r>
              <a:rPr lang="en-US" dirty="0"/>
              <a:t>Stanford GSB</a:t>
            </a:r>
          </a:p>
        </p:txBody>
      </p:sp>
      <p:sp>
        <p:nvSpPr>
          <p:cNvPr id="6" name="TextBox 5">
            <a:extLst>
              <a:ext uri="{FF2B5EF4-FFF2-40B4-BE49-F238E27FC236}">
                <a16:creationId xmlns:a16="http://schemas.microsoft.com/office/drawing/2014/main" id="{59778C19-CF77-2141-AD30-47380CBBCF2B}"/>
              </a:ext>
            </a:extLst>
          </p:cNvPr>
          <p:cNvSpPr txBox="1"/>
          <p:nvPr/>
        </p:nvSpPr>
        <p:spPr>
          <a:xfrm>
            <a:off x="7857067" y="2967335"/>
            <a:ext cx="4099327" cy="923330"/>
          </a:xfrm>
          <a:prstGeom prst="rect">
            <a:avLst/>
          </a:prstGeom>
          <a:noFill/>
        </p:spPr>
        <p:txBody>
          <a:bodyPr wrap="none" rtlCol="0">
            <a:spAutoFit/>
          </a:bodyPr>
          <a:lstStyle/>
          <a:p>
            <a:r>
              <a:rPr lang="en-US" dirty="0"/>
              <a:t>Sara Abdali</a:t>
            </a:r>
          </a:p>
          <a:p>
            <a:r>
              <a:rPr lang="en-US" dirty="0"/>
              <a:t>Mathematical and Computational Science</a:t>
            </a:r>
          </a:p>
          <a:p>
            <a:r>
              <a:rPr lang="en-US" dirty="0"/>
              <a:t>Stanford University</a:t>
            </a:r>
          </a:p>
        </p:txBody>
      </p:sp>
      <p:sp>
        <p:nvSpPr>
          <p:cNvPr id="7" name="Footer Placeholder 6">
            <a:extLst>
              <a:ext uri="{FF2B5EF4-FFF2-40B4-BE49-F238E27FC236}">
                <a16:creationId xmlns:a16="http://schemas.microsoft.com/office/drawing/2014/main" id="{823E56D7-BD01-6D4D-8BC7-90CC6676364B}"/>
              </a:ext>
            </a:extLst>
          </p:cNvPr>
          <p:cNvSpPr>
            <a:spLocks noGrp="1"/>
          </p:cNvSpPr>
          <p:nvPr>
            <p:ph type="ftr" sz="quarter" idx="11"/>
          </p:nvPr>
        </p:nvSpPr>
        <p:spPr/>
        <p:txBody>
          <a:bodyPr/>
          <a:lstStyle/>
          <a:p>
            <a:r>
              <a:rPr lang="en-US"/>
              <a:t>Atwell - CSOL 2020</a:t>
            </a:r>
          </a:p>
        </p:txBody>
      </p:sp>
      <p:sp>
        <p:nvSpPr>
          <p:cNvPr id="8" name="Oval 7">
            <a:extLst>
              <a:ext uri="{FF2B5EF4-FFF2-40B4-BE49-F238E27FC236}">
                <a16:creationId xmlns:a16="http://schemas.microsoft.com/office/drawing/2014/main" id="{73F44F82-2A80-7C4F-875B-3F06F2CA7C62}"/>
              </a:ext>
            </a:extLst>
          </p:cNvPr>
          <p:cNvSpPr/>
          <p:nvPr/>
        </p:nvSpPr>
        <p:spPr>
          <a:xfrm>
            <a:off x="942542" y="2633255"/>
            <a:ext cx="1639147" cy="1664179"/>
          </a:xfrm>
          <a:prstGeom prst="ellipse">
            <a:avLst/>
          </a:prstGeom>
          <a:noFill/>
          <a:ln w="57150">
            <a:solidFill>
              <a:srgbClr val="9F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D15CBCA-3F60-C448-8F13-260BD3D04B1B}"/>
              </a:ext>
            </a:extLst>
          </p:cNvPr>
          <p:cNvSpPr/>
          <p:nvPr/>
        </p:nvSpPr>
        <p:spPr>
          <a:xfrm>
            <a:off x="5929821" y="2633255"/>
            <a:ext cx="1639147" cy="1664179"/>
          </a:xfrm>
          <a:prstGeom prst="ellipse">
            <a:avLst/>
          </a:prstGeom>
          <a:noFill/>
          <a:ln w="57150">
            <a:solidFill>
              <a:srgbClr val="9F00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146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BE3E-B2E7-A640-A463-D45B788E44C1}"/>
              </a:ext>
            </a:extLst>
          </p:cNvPr>
          <p:cNvSpPr>
            <a:spLocks noGrp="1"/>
          </p:cNvSpPr>
          <p:nvPr>
            <p:ph type="title"/>
          </p:nvPr>
        </p:nvSpPr>
        <p:spPr>
          <a:xfrm>
            <a:off x="831850" y="3062288"/>
            <a:ext cx="10515600" cy="1500187"/>
          </a:xfrm>
        </p:spPr>
        <p:txBody>
          <a:bodyPr/>
          <a:lstStyle/>
          <a:p>
            <a:r>
              <a:rPr lang="en-US" dirty="0"/>
              <a:t>Thank you!</a:t>
            </a:r>
          </a:p>
        </p:txBody>
      </p:sp>
      <p:sp>
        <p:nvSpPr>
          <p:cNvPr id="3" name="Text Placeholder 2">
            <a:extLst>
              <a:ext uri="{FF2B5EF4-FFF2-40B4-BE49-F238E27FC236}">
                <a16:creationId xmlns:a16="http://schemas.microsoft.com/office/drawing/2014/main" id="{435A54C6-1D3E-2F4F-824A-6937728D524A}"/>
              </a:ext>
            </a:extLst>
          </p:cNvPr>
          <p:cNvSpPr>
            <a:spLocks noGrp="1"/>
          </p:cNvSpPr>
          <p:nvPr>
            <p:ph type="body" idx="1"/>
          </p:nvPr>
        </p:nvSpPr>
        <p:spPr/>
        <p:txBody>
          <a:bodyPr/>
          <a:lstStyle/>
          <a:p>
            <a:r>
              <a:rPr lang="en-US" dirty="0"/>
              <a:t>Jon Atwell</a:t>
            </a:r>
          </a:p>
          <a:p>
            <a:r>
              <a:rPr lang="en-US" dirty="0" err="1"/>
              <a:t>atwell@Stanford.edu</a:t>
            </a:r>
            <a:endParaRPr lang="en-US" dirty="0"/>
          </a:p>
        </p:txBody>
      </p:sp>
      <p:sp>
        <p:nvSpPr>
          <p:cNvPr id="4" name="Footer Placeholder 3">
            <a:extLst>
              <a:ext uri="{FF2B5EF4-FFF2-40B4-BE49-F238E27FC236}">
                <a16:creationId xmlns:a16="http://schemas.microsoft.com/office/drawing/2014/main" id="{0A9C46FB-5DD1-5942-A1AE-D6970C783CFF}"/>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2786953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C9B4-00D8-6A48-BAAD-4DB6D7125AB8}"/>
              </a:ext>
            </a:extLst>
          </p:cNvPr>
          <p:cNvSpPr>
            <a:spLocks noGrp="1"/>
          </p:cNvSpPr>
          <p:nvPr>
            <p:ph type="title"/>
          </p:nvPr>
        </p:nvSpPr>
        <p:spPr/>
        <p:txBody>
          <a:bodyPr/>
          <a:lstStyle/>
          <a:p>
            <a:endParaRPr lang="en-US" dirty="0"/>
          </a:p>
        </p:txBody>
      </p:sp>
      <p:sp>
        <p:nvSpPr>
          <p:cNvPr id="3" name="Footer Placeholder 2">
            <a:extLst>
              <a:ext uri="{FF2B5EF4-FFF2-40B4-BE49-F238E27FC236}">
                <a16:creationId xmlns:a16="http://schemas.microsoft.com/office/drawing/2014/main" id="{C6711B24-1952-874F-9B0F-DDD40FBC8049}"/>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3258264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BB2BD-F230-F747-9C91-654BF47BB20C}"/>
              </a:ext>
            </a:extLst>
          </p:cNvPr>
          <p:cNvSpPr>
            <a:spLocks noGrp="1"/>
          </p:cNvSpPr>
          <p:nvPr>
            <p:ph type="title"/>
          </p:nvPr>
        </p:nvSpPr>
        <p:spPr/>
        <p:txBody>
          <a:bodyPr/>
          <a:lstStyle/>
          <a:p>
            <a:r>
              <a:rPr lang="en-US" dirty="0"/>
              <a:t>Local optima counts	</a:t>
            </a:r>
          </a:p>
        </p:txBody>
      </p:sp>
      <p:sp>
        <p:nvSpPr>
          <p:cNvPr id="3" name="TextBox 2">
            <a:extLst>
              <a:ext uri="{FF2B5EF4-FFF2-40B4-BE49-F238E27FC236}">
                <a16:creationId xmlns:a16="http://schemas.microsoft.com/office/drawing/2014/main" id="{D3682577-48DD-9542-A373-BD30A109F40A}"/>
              </a:ext>
            </a:extLst>
          </p:cNvPr>
          <p:cNvSpPr txBox="1"/>
          <p:nvPr/>
        </p:nvSpPr>
        <p:spPr>
          <a:xfrm>
            <a:off x="3494188" y="3429000"/>
            <a:ext cx="6011967" cy="1477328"/>
          </a:xfrm>
          <a:prstGeom prst="rect">
            <a:avLst/>
          </a:prstGeom>
          <a:noFill/>
        </p:spPr>
        <p:txBody>
          <a:bodyPr wrap="none" rtlCol="0">
            <a:spAutoFit/>
          </a:bodyPr>
          <a:lstStyle/>
          <a:p>
            <a:r>
              <a:rPr lang="en-US" dirty="0"/>
              <a:t>The primary feature of the environment that is considered</a:t>
            </a:r>
          </a:p>
          <a:p>
            <a:r>
              <a:rPr lang="en-US" dirty="0"/>
              <a:t>Because of bounded rationality</a:t>
            </a:r>
          </a:p>
          <a:p>
            <a:endParaRPr lang="en-US" dirty="0"/>
          </a:p>
          <a:p>
            <a:r>
              <a:rPr lang="en-US" dirty="0"/>
              <a:t>But there are any number of features of an NK landscape that </a:t>
            </a:r>
          </a:p>
          <a:p>
            <a:r>
              <a:rPr lang="en-US" dirty="0"/>
              <a:t>Relate to search behavior.</a:t>
            </a:r>
          </a:p>
        </p:txBody>
      </p:sp>
      <p:sp>
        <p:nvSpPr>
          <p:cNvPr id="4" name="Footer Placeholder 3">
            <a:extLst>
              <a:ext uri="{FF2B5EF4-FFF2-40B4-BE49-F238E27FC236}">
                <a16:creationId xmlns:a16="http://schemas.microsoft.com/office/drawing/2014/main" id="{603E4E19-6139-1B40-AC88-19D886589365}"/>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768001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4886-E2CD-1F4A-B57E-9E304333D845}"/>
              </a:ext>
            </a:extLst>
          </p:cNvPr>
          <p:cNvSpPr>
            <a:spLocks noGrp="1"/>
          </p:cNvSpPr>
          <p:nvPr>
            <p:ph type="title"/>
          </p:nvPr>
        </p:nvSpPr>
        <p:spPr/>
        <p:txBody>
          <a:bodyPr>
            <a:normAutofit fontScale="90000"/>
          </a:bodyPr>
          <a:lstStyle/>
          <a:p>
            <a:r>
              <a:rPr lang="en-US" dirty="0"/>
              <a:t>Two Claims: I) Organizational Landscapes do not have complexity catastrophe (have curvature) Structural critique of NKs</a:t>
            </a:r>
          </a:p>
        </p:txBody>
      </p:sp>
      <p:sp>
        <p:nvSpPr>
          <p:cNvPr id="3" name="Text Placeholder 2">
            <a:extLst>
              <a:ext uri="{FF2B5EF4-FFF2-40B4-BE49-F238E27FC236}">
                <a16:creationId xmlns:a16="http://schemas.microsoft.com/office/drawing/2014/main" id="{93FA27EC-5AFE-D942-889C-85B52AFCCE68}"/>
              </a:ext>
            </a:extLst>
          </p:cNvPr>
          <p:cNvSpPr>
            <a:spLocks noGrp="1"/>
          </p:cNvSpPr>
          <p:nvPr>
            <p:ph type="body" idx="1"/>
          </p:nvPr>
        </p:nvSpPr>
        <p:spPr/>
        <p:txBody>
          <a:bodyPr>
            <a:normAutofit fontScale="85000" lnSpcReduction="20000"/>
          </a:bodyPr>
          <a:lstStyle/>
          <a:p>
            <a:r>
              <a:rPr lang="en-US" dirty="0"/>
              <a:t>2) Human reasoning in search is not limited to local search (behavioral critique of NKs).</a:t>
            </a:r>
          </a:p>
          <a:p>
            <a:endParaRPr lang="en-US" dirty="0"/>
          </a:p>
          <a:p>
            <a:r>
              <a:rPr lang="en-US" dirty="0"/>
              <a:t>About 2 – The NK was proposed with limited search…made sense for the context. But theorizing richer cognitive processes on NKs (instead of a different type) is a like trying to make a spinach and </a:t>
            </a:r>
            <a:r>
              <a:rPr lang="en-US" dirty="0" err="1"/>
              <a:t>Gruyure</a:t>
            </a:r>
            <a:r>
              <a:rPr lang="en-US" dirty="0"/>
              <a:t> souffle in a Taco Bell kitchen. </a:t>
            </a:r>
          </a:p>
        </p:txBody>
      </p:sp>
      <p:sp>
        <p:nvSpPr>
          <p:cNvPr id="4" name="Footer Placeholder 3">
            <a:extLst>
              <a:ext uri="{FF2B5EF4-FFF2-40B4-BE49-F238E27FC236}">
                <a16:creationId xmlns:a16="http://schemas.microsoft.com/office/drawing/2014/main" id="{6020670B-1D2D-E445-835B-EA4A48514410}"/>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2028648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CF5C9-EC63-8644-8840-AC2049ADA973}"/>
              </a:ext>
            </a:extLst>
          </p:cNvPr>
          <p:cNvSpPr txBox="1"/>
          <p:nvPr/>
        </p:nvSpPr>
        <p:spPr>
          <a:xfrm>
            <a:off x="1006548" y="1233377"/>
            <a:ext cx="10661958" cy="3416320"/>
          </a:xfrm>
          <a:prstGeom prst="rect">
            <a:avLst/>
          </a:prstGeom>
          <a:noFill/>
        </p:spPr>
        <p:txBody>
          <a:bodyPr wrap="none" rtlCol="0">
            <a:spAutoFit/>
          </a:bodyPr>
          <a:lstStyle/>
          <a:p>
            <a:r>
              <a:rPr lang="en-US" dirty="0" err="1"/>
              <a:t>Combinatorical</a:t>
            </a:r>
            <a:r>
              <a:rPr lang="en-US" dirty="0"/>
              <a:t> search</a:t>
            </a:r>
          </a:p>
          <a:p>
            <a:endParaRPr lang="en-US" dirty="0"/>
          </a:p>
          <a:p>
            <a:r>
              <a:rPr lang="en-US" dirty="0"/>
              <a:t>Rivkin and </a:t>
            </a:r>
            <a:r>
              <a:rPr lang="en-US" dirty="0" err="1"/>
              <a:t>Siggelkow’s</a:t>
            </a:r>
            <a:r>
              <a:rPr lang="en-US" dirty="0"/>
              <a:t> paper points out that structured interaction patterns</a:t>
            </a:r>
          </a:p>
          <a:p>
            <a:r>
              <a:rPr lang="en-US" dirty="0"/>
              <a:t>should matter, but still only looks at the optima.</a:t>
            </a:r>
          </a:p>
          <a:p>
            <a:endParaRPr lang="en-US" dirty="0"/>
          </a:p>
          <a:p>
            <a:r>
              <a:rPr lang="en-US" dirty="0"/>
              <a:t>Total draws from the Uniform distribution  = N*2^k+1</a:t>
            </a:r>
          </a:p>
          <a:p>
            <a:endParaRPr lang="en-US" dirty="0"/>
          </a:p>
          <a:p>
            <a:r>
              <a:rPr lang="en-US" dirty="0"/>
              <a:t>Being able to move off local optima is different than having a broad search radius. </a:t>
            </a:r>
          </a:p>
          <a:p>
            <a:endParaRPr lang="en-US" dirty="0"/>
          </a:p>
          <a:p>
            <a:r>
              <a:rPr lang="en-US" dirty="0"/>
              <a:t>When exploration means jumping a distance in space and climbing again, the funnel structure (basins) matters.</a:t>
            </a:r>
          </a:p>
          <a:p>
            <a:r>
              <a:rPr lang="en-US" dirty="0"/>
              <a:t>From 1 local optima into another doesn’t help much, especially because the size of basin with the global optima</a:t>
            </a:r>
          </a:p>
          <a:p>
            <a:r>
              <a:rPr lang="en-US" dirty="0"/>
              <a:t>Is shrinking.</a:t>
            </a:r>
          </a:p>
        </p:txBody>
      </p:sp>
      <p:sp>
        <p:nvSpPr>
          <p:cNvPr id="3" name="Footer Placeholder 2">
            <a:extLst>
              <a:ext uri="{FF2B5EF4-FFF2-40B4-BE49-F238E27FC236}">
                <a16:creationId xmlns:a16="http://schemas.microsoft.com/office/drawing/2014/main" id="{B7661507-BD1D-894E-BAB9-6B838C7E059F}"/>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131120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957DDA1-D353-2947-892B-8A400BACDEAC}"/>
              </a:ext>
            </a:extLst>
          </p:cNvPr>
          <p:cNvGraphicFramePr>
            <a:graphicFrameLocks/>
          </p:cNvGraphicFramePr>
          <p:nvPr/>
        </p:nvGraphicFramePr>
        <p:xfrm>
          <a:off x="3797300" y="2057400"/>
          <a:ext cx="45974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3" name="Footer Placeholder 2">
            <a:extLst>
              <a:ext uri="{FF2B5EF4-FFF2-40B4-BE49-F238E27FC236}">
                <a16:creationId xmlns:a16="http://schemas.microsoft.com/office/drawing/2014/main" id="{D9AA3909-8B73-A742-9CFC-9754EF08FD23}"/>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66981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039B42-4292-A749-AE12-7BDC3F9A8631}"/>
              </a:ext>
            </a:extLst>
          </p:cNvPr>
          <p:cNvPicPr>
            <a:picLocks noChangeAspect="1"/>
          </p:cNvPicPr>
          <p:nvPr/>
        </p:nvPicPr>
        <p:blipFill>
          <a:blip r:embed="rId3"/>
          <a:stretch>
            <a:fillRect/>
          </a:stretch>
        </p:blipFill>
        <p:spPr>
          <a:xfrm>
            <a:off x="643467" y="2788327"/>
            <a:ext cx="10905066" cy="1281345"/>
          </a:xfrm>
          <a:prstGeom prst="rect">
            <a:avLst/>
          </a:prstGeom>
        </p:spPr>
      </p:pic>
      <p:sp>
        <p:nvSpPr>
          <p:cNvPr id="2" name="Footer Placeholder 1">
            <a:extLst>
              <a:ext uri="{FF2B5EF4-FFF2-40B4-BE49-F238E27FC236}">
                <a16:creationId xmlns:a16="http://schemas.microsoft.com/office/drawing/2014/main" id="{FC96C0F4-48FC-8548-8240-EDB23CC470EF}"/>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Atwell - CSOL 2020</a:t>
            </a:r>
          </a:p>
        </p:txBody>
      </p:sp>
      <p:sp>
        <p:nvSpPr>
          <p:cNvPr id="6" name="TextBox 5">
            <a:extLst>
              <a:ext uri="{FF2B5EF4-FFF2-40B4-BE49-F238E27FC236}">
                <a16:creationId xmlns:a16="http://schemas.microsoft.com/office/drawing/2014/main" id="{6074B086-811E-D843-BE84-BFD339B3CB8A}"/>
              </a:ext>
            </a:extLst>
          </p:cNvPr>
          <p:cNvSpPr txBox="1"/>
          <p:nvPr/>
        </p:nvSpPr>
        <p:spPr>
          <a:xfrm>
            <a:off x="5149516" y="4443663"/>
            <a:ext cx="2359941" cy="369332"/>
          </a:xfrm>
          <a:prstGeom prst="rect">
            <a:avLst/>
          </a:prstGeom>
          <a:noFill/>
        </p:spPr>
        <p:txBody>
          <a:bodyPr wrap="none" rtlCol="0">
            <a:spAutoFit/>
          </a:bodyPr>
          <a:lstStyle/>
          <a:p>
            <a:r>
              <a:rPr lang="en-US" dirty="0"/>
              <a:t>Walking on the moon?</a:t>
            </a:r>
          </a:p>
        </p:txBody>
      </p:sp>
    </p:spTree>
    <p:extLst>
      <p:ext uri="{BB962C8B-B14F-4D97-AF65-F5344CB8AC3E}">
        <p14:creationId xmlns:p14="http://schemas.microsoft.com/office/powerpoint/2010/main" val="168820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0771-11B1-1048-95ED-805A78FED51B}"/>
              </a:ext>
            </a:extLst>
          </p:cNvPr>
          <p:cNvSpPr>
            <a:spLocks noGrp="1"/>
          </p:cNvSpPr>
          <p:nvPr>
            <p:ph type="title"/>
          </p:nvPr>
        </p:nvSpPr>
        <p:spPr>
          <a:xfrm>
            <a:off x="2908972" y="2617819"/>
            <a:ext cx="6495419" cy="1325563"/>
          </a:xfrm>
        </p:spPr>
        <p:txBody>
          <a:bodyPr/>
          <a:lstStyle/>
          <a:p>
            <a:r>
              <a:rPr lang="en-US" dirty="0"/>
              <a:t>Shortest-ever NK tutorial?</a:t>
            </a:r>
          </a:p>
        </p:txBody>
      </p:sp>
      <p:sp>
        <p:nvSpPr>
          <p:cNvPr id="3" name="Footer Placeholder 2">
            <a:extLst>
              <a:ext uri="{FF2B5EF4-FFF2-40B4-BE49-F238E27FC236}">
                <a16:creationId xmlns:a16="http://schemas.microsoft.com/office/drawing/2014/main" id="{106C9294-F48C-BC40-BFFB-0548C84077F7}"/>
              </a:ext>
            </a:extLst>
          </p:cNvPr>
          <p:cNvSpPr>
            <a:spLocks noGrp="1"/>
          </p:cNvSpPr>
          <p:nvPr>
            <p:ph type="ftr" sz="quarter" idx="11"/>
          </p:nvPr>
        </p:nvSpPr>
        <p:spPr>
          <a:xfrm>
            <a:off x="10473267" y="6444403"/>
            <a:ext cx="1671320" cy="365125"/>
          </a:xfrm>
        </p:spPr>
        <p:txBody>
          <a:bodyPr/>
          <a:lstStyle/>
          <a:p>
            <a:r>
              <a:rPr lang="en-US"/>
              <a:t>Atwell - CSOL 2020</a:t>
            </a:r>
          </a:p>
        </p:txBody>
      </p:sp>
    </p:spTree>
    <p:extLst>
      <p:ext uri="{BB962C8B-B14F-4D97-AF65-F5344CB8AC3E}">
        <p14:creationId xmlns:p14="http://schemas.microsoft.com/office/powerpoint/2010/main" val="28124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a:extLst>
              <a:ext uri="{FF2B5EF4-FFF2-40B4-BE49-F238E27FC236}">
                <a16:creationId xmlns:a16="http://schemas.microsoft.com/office/drawing/2014/main" id="{8D9A9FC8-9A91-7C49-B99D-4373C47DA6EB}"/>
              </a:ext>
            </a:extLst>
          </p:cNvPr>
          <p:cNvSpPr txBox="1"/>
          <p:nvPr/>
        </p:nvSpPr>
        <p:spPr>
          <a:xfrm>
            <a:off x="4039219" y="905937"/>
            <a:ext cx="4688143" cy="369332"/>
          </a:xfrm>
          <a:prstGeom prst="rect">
            <a:avLst/>
          </a:prstGeom>
          <a:noFill/>
        </p:spPr>
        <p:txBody>
          <a:bodyPr wrap="none" rtlCol="0">
            <a:spAutoFit/>
          </a:bodyPr>
          <a:lstStyle/>
          <a:p>
            <a:r>
              <a:rPr lang="en-US" dirty="0"/>
              <a:t>N – number of bits in a </a:t>
            </a:r>
            <a:r>
              <a:rPr lang="en-US" dirty="0" err="1"/>
              <a:t>combinatorical</a:t>
            </a:r>
            <a:r>
              <a:rPr lang="en-US" dirty="0"/>
              <a:t> structure</a:t>
            </a:r>
          </a:p>
        </p:txBody>
      </p:sp>
      <p:sp>
        <p:nvSpPr>
          <p:cNvPr id="58" name="TextBox 57">
            <a:extLst>
              <a:ext uri="{FF2B5EF4-FFF2-40B4-BE49-F238E27FC236}">
                <a16:creationId xmlns:a16="http://schemas.microsoft.com/office/drawing/2014/main" id="{2D29B142-1DC1-854C-BB84-15F6D367E831}"/>
              </a:ext>
            </a:extLst>
          </p:cNvPr>
          <p:cNvSpPr txBox="1"/>
          <p:nvPr/>
        </p:nvSpPr>
        <p:spPr>
          <a:xfrm>
            <a:off x="3447628" y="3209007"/>
            <a:ext cx="5817618" cy="769441"/>
          </a:xfrm>
          <a:prstGeom prst="rect">
            <a:avLst/>
          </a:prstGeom>
          <a:noFill/>
        </p:spPr>
        <p:txBody>
          <a:bodyPr wrap="none" rtlCol="0">
            <a:spAutoFit/>
          </a:bodyPr>
          <a:lstStyle/>
          <a:p>
            <a:r>
              <a:rPr lang="en-US" sz="4400" dirty="0"/>
              <a:t>{0, 0, 1, 1, 0, 1, 0, 1, 0, 0}</a:t>
            </a:r>
          </a:p>
        </p:txBody>
      </p:sp>
      <p:sp>
        <p:nvSpPr>
          <p:cNvPr id="59" name="TextBox 58">
            <a:extLst>
              <a:ext uri="{FF2B5EF4-FFF2-40B4-BE49-F238E27FC236}">
                <a16:creationId xmlns:a16="http://schemas.microsoft.com/office/drawing/2014/main" id="{0A796429-BF6E-9547-A982-5CA6FC6F8A35}"/>
              </a:ext>
            </a:extLst>
          </p:cNvPr>
          <p:cNvSpPr txBox="1"/>
          <p:nvPr/>
        </p:nvSpPr>
        <p:spPr>
          <a:xfrm>
            <a:off x="5820475" y="2494488"/>
            <a:ext cx="1125629" cy="523220"/>
          </a:xfrm>
          <a:prstGeom prst="rect">
            <a:avLst/>
          </a:prstGeom>
          <a:noFill/>
        </p:spPr>
        <p:txBody>
          <a:bodyPr wrap="none" rtlCol="0">
            <a:spAutoFit/>
          </a:bodyPr>
          <a:lstStyle/>
          <a:p>
            <a:r>
              <a:rPr lang="en-US" sz="2800" dirty="0"/>
              <a:t>N = 10</a:t>
            </a:r>
          </a:p>
        </p:txBody>
      </p:sp>
      <p:sp>
        <p:nvSpPr>
          <p:cNvPr id="61" name="TextBox 60">
            <a:extLst>
              <a:ext uri="{FF2B5EF4-FFF2-40B4-BE49-F238E27FC236}">
                <a16:creationId xmlns:a16="http://schemas.microsoft.com/office/drawing/2014/main" id="{F25895FD-DE66-DE43-9499-1881078392B6}"/>
              </a:ext>
            </a:extLst>
          </p:cNvPr>
          <p:cNvSpPr txBox="1"/>
          <p:nvPr/>
        </p:nvSpPr>
        <p:spPr>
          <a:xfrm>
            <a:off x="7448425" y="3209007"/>
            <a:ext cx="520783" cy="769441"/>
          </a:xfrm>
          <a:prstGeom prst="rect">
            <a:avLst/>
          </a:prstGeom>
          <a:noFill/>
        </p:spPr>
        <p:txBody>
          <a:bodyPr wrap="square" rtlCol="0">
            <a:spAutoFit/>
          </a:bodyPr>
          <a:lstStyle/>
          <a:p>
            <a:r>
              <a:rPr lang="en-US" sz="4400" dirty="0">
                <a:highlight>
                  <a:srgbClr val="00FFFF"/>
                </a:highlight>
              </a:rPr>
              <a:t>0</a:t>
            </a:r>
          </a:p>
        </p:txBody>
      </p:sp>
      <p:sp>
        <p:nvSpPr>
          <p:cNvPr id="62" name="TextBox 61">
            <a:extLst>
              <a:ext uri="{FF2B5EF4-FFF2-40B4-BE49-F238E27FC236}">
                <a16:creationId xmlns:a16="http://schemas.microsoft.com/office/drawing/2014/main" id="{D4FA07A6-3860-6F45-8F67-BB29505E70DB}"/>
              </a:ext>
            </a:extLst>
          </p:cNvPr>
          <p:cNvSpPr txBox="1"/>
          <p:nvPr/>
        </p:nvSpPr>
        <p:spPr>
          <a:xfrm>
            <a:off x="5128889" y="4513278"/>
            <a:ext cx="2455096" cy="646331"/>
          </a:xfrm>
          <a:prstGeom prst="rect">
            <a:avLst/>
          </a:prstGeom>
          <a:noFill/>
        </p:spPr>
        <p:txBody>
          <a:bodyPr wrap="none" rtlCol="0">
            <a:spAutoFit/>
          </a:bodyPr>
          <a:lstStyle/>
          <a:p>
            <a:pPr algn="ctr"/>
            <a:r>
              <a:rPr lang="en-US" dirty="0"/>
              <a:t>Count of elements is 2</a:t>
            </a:r>
            <a:r>
              <a:rPr lang="en-US" baseline="30000" dirty="0"/>
              <a:t>N </a:t>
            </a:r>
          </a:p>
          <a:p>
            <a:pPr algn="ctr"/>
            <a:r>
              <a:rPr lang="en-US" dirty="0"/>
              <a:t>2</a:t>
            </a:r>
            <a:r>
              <a:rPr lang="en-US" baseline="30000" dirty="0"/>
              <a:t>10</a:t>
            </a:r>
            <a:r>
              <a:rPr lang="en-US" dirty="0"/>
              <a:t>= 1024 </a:t>
            </a:r>
          </a:p>
        </p:txBody>
      </p:sp>
      <p:sp>
        <p:nvSpPr>
          <p:cNvPr id="2" name="Footer Placeholder 1">
            <a:extLst>
              <a:ext uri="{FF2B5EF4-FFF2-40B4-BE49-F238E27FC236}">
                <a16:creationId xmlns:a16="http://schemas.microsoft.com/office/drawing/2014/main" id="{61481DE9-33D0-CC4F-B2C4-8F36E6482E19}"/>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162321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1" grpId="0"/>
      <p:bldP spid="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D89E92-7C18-A549-8FCC-B41A616DB6B3}"/>
              </a:ext>
            </a:extLst>
          </p:cNvPr>
          <p:cNvGrpSpPr/>
          <p:nvPr/>
        </p:nvGrpSpPr>
        <p:grpSpPr>
          <a:xfrm>
            <a:off x="4516387" y="1522976"/>
            <a:ext cx="3496485" cy="3454900"/>
            <a:chOff x="4292327" y="1613812"/>
            <a:chExt cx="3496485" cy="3454900"/>
          </a:xfrm>
        </p:grpSpPr>
        <p:cxnSp>
          <p:nvCxnSpPr>
            <p:cNvPr id="3" name="Straight Connector 2">
              <a:extLst>
                <a:ext uri="{FF2B5EF4-FFF2-40B4-BE49-F238E27FC236}">
                  <a16:creationId xmlns:a16="http://schemas.microsoft.com/office/drawing/2014/main" id="{7F8EC68B-858B-EE41-A5A4-252A0787C647}"/>
                </a:ext>
              </a:extLst>
            </p:cNvPr>
            <p:cNvCxnSpPr>
              <a:cxnSpLocks/>
            </p:cNvCxnSpPr>
            <p:nvPr/>
          </p:nvCxnSpPr>
          <p:spPr>
            <a:xfrm flipH="1">
              <a:off x="5197791" y="4156003"/>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E5F084F-38AF-5740-9A06-B1FAE84D6A29}"/>
                </a:ext>
              </a:extLst>
            </p:cNvPr>
            <p:cNvCxnSpPr>
              <a:cxnSpLocks/>
            </p:cNvCxnSpPr>
            <p:nvPr/>
          </p:nvCxnSpPr>
          <p:spPr>
            <a:xfrm flipV="1">
              <a:off x="4377016" y="4156003"/>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FA7AF42-87EF-2D45-ADA1-D21919E16369}"/>
                </a:ext>
              </a:extLst>
            </p:cNvPr>
            <p:cNvCxnSpPr>
              <a:cxnSpLocks/>
            </p:cNvCxnSpPr>
            <p:nvPr/>
          </p:nvCxnSpPr>
          <p:spPr>
            <a:xfrm>
              <a:off x="5197791" y="1687969"/>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C48A343-8772-0642-AE77-474172D7A29F}"/>
                </a:ext>
              </a:extLst>
            </p:cNvPr>
            <p:cNvCxnSpPr>
              <a:cxnSpLocks/>
            </p:cNvCxnSpPr>
            <p:nvPr/>
          </p:nvCxnSpPr>
          <p:spPr>
            <a:xfrm>
              <a:off x="4377015" y="2501851"/>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B77AAB4-D4F3-0743-8BBA-934ED2EE13CC}"/>
                </a:ext>
              </a:extLst>
            </p:cNvPr>
            <p:cNvCxnSpPr>
              <a:cxnSpLocks/>
            </p:cNvCxnSpPr>
            <p:nvPr/>
          </p:nvCxnSpPr>
          <p:spPr>
            <a:xfrm>
              <a:off x="6878917" y="2501851"/>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BB5997-A456-F146-8106-023A1DE5F6D1}"/>
                </a:ext>
              </a:extLst>
            </p:cNvPr>
            <p:cNvCxnSpPr>
              <a:cxnSpLocks/>
            </p:cNvCxnSpPr>
            <p:nvPr/>
          </p:nvCxnSpPr>
          <p:spPr>
            <a:xfrm>
              <a:off x="7708552" y="1687969"/>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0D04E6F-3AFC-2741-8EDF-1BE37C4E7C1B}"/>
                </a:ext>
              </a:extLst>
            </p:cNvPr>
            <p:cNvCxnSpPr>
              <a:cxnSpLocks/>
            </p:cNvCxnSpPr>
            <p:nvPr/>
          </p:nvCxnSpPr>
          <p:spPr>
            <a:xfrm flipV="1">
              <a:off x="6875775" y="4177206"/>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68A90D-F476-4B43-89FB-04EA25BB5C65}"/>
                </a:ext>
              </a:extLst>
            </p:cNvPr>
            <p:cNvCxnSpPr>
              <a:cxnSpLocks/>
            </p:cNvCxnSpPr>
            <p:nvPr/>
          </p:nvCxnSpPr>
          <p:spPr>
            <a:xfrm flipV="1">
              <a:off x="4381448" y="1685089"/>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3D69F52-5929-0140-844D-8753BF8DE9DD}"/>
                </a:ext>
              </a:extLst>
            </p:cNvPr>
            <p:cNvCxnSpPr>
              <a:cxnSpLocks/>
            </p:cNvCxnSpPr>
            <p:nvPr/>
          </p:nvCxnSpPr>
          <p:spPr>
            <a:xfrm flipV="1">
              <a:off x="6887778" y="1699154"/>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E09A815-FAB2-1E45-8267-16AB2635ED13}"/>
                </a:ext>
              </a:extLst>
            </p:cNvPr>
            <p:cNvCxnSpPr>
              <a:cxnSpLocks/>
            </p:cNvCxnSpPr>
            <p:nvPr/>
          </p:nvCxnSpPr>
          <p:spPr>
            <a:xfrm flipH="1">
              <a:off x="4386171" y="4969885"/>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FC9951-3E16-8640-9EE1-0199C0787956}"/>
                </a:ext>
              </a:extLst>
            </p:cNvPr>
            <p:cNvCxnSpPr>
              <a:cxnSpLocks/>
            </p:cNvCxnSpPr>
            <p:nvPr/>
          </p:nvCxnSpPr>
          <p:spPr>
            <a:xfrm flipH="1">
              <a:off x="4386171" y="2518796"/>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3AD6E1-2646-BD4D-8106-89913F53D529}"/>
                </a:ext>
              </a:extLst>
            </p:cNvPr>
            <p:cNvCxnSpPr>
              <a:cxnSpLocks/>
            </p:cNvCxnSpPr>
            <p:nvPr/>
          </p:nvCxnSpPr>
          <p:spPr>
            <a:xfrm flipH="1">
              <a:off x="5166340" y="1699154"/>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157F03E-6323-EA41-8204-25B1FF427E67}"/>
                </a:ext>
              </a:extLst>
            </p:cNvPr>
            <p:cNvSpPr/>
            <p:nvPr/>
          </p:nvSpPr>
          <p:spPr>
            <a:xfrm>
              <a:off x="5109957" y="4078379"/>
              <a:ext cx="175666" cy="17645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09FE94C-0F6B-6C46-8342-2E3E2134C0F3}"/>
                </a:ext>
              </a:extLst>
            </p:cNvPr>
            <p:cNvSpPr/>
            <p:nvPr/>
          </p:nvSpPr>
          <p:spPr>
            <a:xfrm>
              <a:off x="5109957" y="1613812"/>
              <a:ext cx="175666" cy="17645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9CD37FC-5087-C545-91D7-98CD9216B62D}"/>
                </a:ext>
              </a:extLst>
            </p:cNvPr>
            <p:cNvSpPr/>
            <p:nvPr/>
          </p:nvSpPr>
          <p:spPr>
            <a:xfrm>
              <a:off x="7601465" y="1618269"/>
              <a:ext cx="175666" cy="17645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BE74A46-6B4D-794E-9C06-B9E97F0F34D3}"/>
                </a:ext>
              </a:extLst>
            </p:cNvPr>
            <p:cNvSpPr/>
            <p:nvPr/>
          </p:nvSpPr>
          <p:spPr>
            <a:xfrm>
              <a:off x="7613146" y="4067778"/>
              <a:ext cx="175666" cy="17645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146DAC08-9F17-A44A-9FCE-77F8497B61B4}"/>
                </a:ext>
              </a:extLst>
            </p:cNvPr>
            <p:cNvSpPr/>
            <p:nvPr/>
          </p:nvSpPr>
          <p:spPr>
            <a:xfrm>
              <a:off x="6809099" y="4892260"/>
              <a:ext cx="175666" cy="17645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B5F870B-ACF5-3F40-A8C2-E5F48D2E37B0}"/>
                </a:ext>
              </a:extLst>
            </p:cNvPr>
            <p:cNvSpPr/>
            <p:nvPr/>
          </p:nvSpPr>
          <p:spPr>
            <a:xfrm>
              <a:off x="6791916" y="2446013"/>
              <a:ext cx="175666" cy="17645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A7588992-8B69-4749-B3D6-9ABB8ABE293B}"/>
                </a:ext>
              </a:extLst>
            </p:cNvPr>
            <p:cNvSpPr/>
            <p:nvPr/>
          </p:nvSpPr>
          <p:spPr>
            <a:xfrm>
              <a:off x="4292327" y="2446013"/>
              <a:ext cx="175666" cy="17645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7F5E579-AA9E-6E4F-B19D-63013615B602}"/>
                </a:ext>
              </a:extLst>
            </p:cNvPr>
            <p:cNvSpPr/>
            <p:nvPr/>
          </p:nvSpPr>
          <p:spPr>
            <a:xfrm>
              <a:off x="4298338" y="4866941"/>
              <a:ext cx="175666" cy="17645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B5DE15A7-4FAC-674F-B707-025F2E25F01F}"/>
              </a:ext>
            </a:extLst>
          </p:cNvPr>
          <p:cNvSpPr txBox="1"/>
          <p:nvPr/>
        </p:nvSpPr>
        <p:spPr>
          <a:xfrm>
            <a:off x="6816725" y="4951832"/>
            <a:ext cx="590226" cy="276999"/>
          </a:xfrm>
          <a:prstGeom prst="rect">
            <a:avLst/>
          </a:prstGeom>
          <a:noFill/>
        </p:spPr>
        <p:txBody>
          <a:bodyPr wrap="none" rtlCol="0">
            <a:spAutoFit/>
          </a:bodyPr>
          <a:lstStyle/>
          <a:p>
            <a:r>
              <a:rPr lang="en-US" sz="1200" dirty="0"/>
              <a:t>(1,0,0)</a:t>
            </a:r>
          </a:p>
        </p:txBody>
      </p:sp>
      <p:sp>
        <p:nvSpPr>
          <p:cNvPr id="24" name="TextBox 23">
            <a:extLst>
              <a:ext uri="{FF2B5EF4-FFF2-40B4-BE49-F238E27FC236}">
                <a16:creationId xmlns:a16="http://schemas.microsoft.com/office/drawing/2014/main" id="{A2227B81-8933-E04E-99F3-1B565656D40D}"/>
              </a:ext>
            </a:extLst>
          </p:cNvPr>
          <p:cNvSpPr txBox="1"/>
          <p:nvPr/>
        </p:nvSpPr>
        <p:spPr>
          <a:xfrm>
            <a:off x="7739198" y="4166585"/>
            <a:ext cx="590226" cy="276999"/>
          </a:xfrm>
          <a:prstGeom prst="rect">
            <a:avLst/>
          </a:prstGeom>
          <a:noFill/>
        </p:spPr>
        <p:txBody>
          <a:bodyPr wrap="none" rtlCol="0">
            <a:spAutoFit/>
          </a:bodyPr>
          <a:lstStyle/>
          <a:p>
            <a:r>
              <a:rPr lang="en-US" sz="1200" dirty="0"/>
              <a:t>(1,1,0)</a:t>
            </a:r>
          </a:p>
        </p:txBody>
      </p:sp>
      <p:sp>
        <p:nvSpPr>
          <p:cNvPr id="25" name="TextBox 24">
            <a:extLst>
              <a:ext uri="{FF2B5EF4-FFF2-40B4-BE49-F238E27FC236}">
                <a16:creationId xmlns:a16="http://schemas.microsoft.com/office/drawing/2014/main" id="{0BE0506D-335D-7148-ABB4-199E9279C829}"/>
              </a:ext>
            </a:extLst>
          </p:cNvPr>
          <p:cNvSpPr txBox="1"/>
          <p:nvPr/>
        </p:nvSpPr>
        <p:spPr>
          <a:xfrm>
            <a:off x="4315118" y="4990530"/>
            <a:ext cx="590226" cy="276999"/>
          </a:xfrm>
          <a:prstGeom prst="rect">
            <a:avLst/>
          </a:prstGeom>
          <a:noFill/>
        </p:spPr>
        <p:txBody>
          <a:bodyPr wrap="none" rtlCol="0">
            <a:spAutoFit/>
          </a:bodyPr>
          <a:lstStyle/>
          <a:p>
            <a:r>
              <a:rPr lang="en-US" sz="1200" dirty="0"/>
              <a:t>(0,0,0)</a:t>
            </a:r>
          </a:p>
        </p:txBody>
      </p:sp>
      <p:sp>
        <p:nvSpPr>
          <p:cNvPr id="27" name="TextBox 26">
            <a:extLst>
              <a:ext uri="{FF2B5EF4-FFF2-40B4-BE49-F238E27FC236}">
                <a16:creationId xmlns:a16="http://schemas.microsoft.com/office/drawing/2014/main" id="{B2295FCE-D89D-8A4E-9F94-70F3A508106B}"/>
              </a:ext>
            </a:extLst>
          </p:cNvPr>
          <p:cNvSpPr txBox="1"/>
          <p:nvPr/>
        </p:nvSpPr>
        <p:spPr>
          <a:xfrm>
            <a:off x="5179661" y="4169962"/>
            <a:ext cx="590226" cy="276999"/>
          </a:xfrm>
          <a:prstGeom prst="rect">
            <a:avLst/>
          </a:prstGeom>
          <a:noFill/>
        </p:spPr>
        <p:txBody>
          <a:bodyPr wrap="none" rtlCol="0">
            <a:spAutoFit/>
          </a:bodyPr>
          <a:lstStyle/>
          <a:p>
            <a:r>
              <a:rPr lang="en-US" sz="1200" dirty="0"/>
              <a:t>(0,1,0)</a:t>
            </a:r>
          </a:p>
        </p:txBody>
      </p:sp>
      <p:sp>
        <p:nvSpPr>
          <p:cNvPr id="28" name="TextBox 27">
            <a:extLst>
              <a:ext uri="{FF2B5EF4-FFF2-40B4-BE49-F238E27FC236}">
                <a16:creationId xmlns:a16="http://schemas.microsoft.com/office/drawing/2014/main" id="{B441EBE7-737A-194F-8F93-7B92FFFC7893}"/>
              </a:ext>
            </a:extLst>
          </p:cNvPr>
          <p:cNvSpPr txBox="1"/>
          <p:nvPr/>
        </p:nvSpPr>
        <p:spPr>
          <a:xfrm>
            <a:off x="6793419" y="1996419"/>
            <a:ext cx="590226" cy="276999"/>
          </a:xfrm>
          <a:prstGeom prst="rect">
            <a:avLst/>
          </a:prstGeom>
          <a:noFill/>
        </p:spPr>
        <p:txBody>
          <a:bodyPr wrap="none" rtlCol="0">
            <a:spAutoFit/>
          </a:bodyPr>
          <a:lstStyle/>
          <a:p>
            <a:r>
              <a:rPr lang="en-US" sz="1200" dirty="0"/>
              <a:t>(1,0,1)</a:t>
            </a:r>
          </a:p>
        </p:txBody>
      </p:sp>
      <p:sp>
        <p:nvSpPr>
          <p:cNvPr id="29" name="TextBox 28">
            <a:extLst>
              <a:ext uri="{FF2B5EF4-FFF2-40B4-BE49-F238E27FC236}">
                <a16:creationId xmlns:a16="http://schemas.microsoft.com/office/drawing/2014/main" id="{50567C09-35F0-1740-99AC-9D61D0075351}"/>
              </a:ext>
            </a:extLst>
          </p:cNvPr>
          <p:cNvSpPr txBox="1"/>
          <p:nvPr/>
        </p:nvSpPr>
        <p:spPr>
          <a:xfrm>
            <a:off x="7717759" y="1204822"/>
            <a:ext cx="590226" cy="276999"/>
          </a:xfrm>
          <a:prstGeom prst="rect">
            <a:avLst/>
          </a:prstGeom>
          <a:noFill/>
        </p:spPr>
        <p:txBody>
          <a:bodyPr wrap="none" rtlCol="0">
            <a:spAutoFit/>
          </a:bodyPr>
          <a:lstStyle/>
          <a:p>
            <a:r>
              <a:rPr lang="en-US" sz="1200" dirty="0"/>
              <a:t>(1,1,1)</a:t>
            </a:r>
          </a:p>
        </p:txBody>
      </p:sp>
      <p:sp>
        <p:nvSpPr>
          <p:cNvPr id="30" name="TextBox 29">
            <a:extLst>
              <a:ext uri="{FF2B5EF4-FFF2-40B4-BE49-F238E27FC236}">
                <a16:creationId xmlns:a16="http://schemas.microsoft.com/office/drawing/2014/main" id="{727CD172-11BE-6144-8736-9C3C95E32BAA}"/>
              </a:ext>
            </a:extLst>
          </p:cNvPr>
          <p:cNvSpPr txBox="1"/>
          <p:nvPr/>
        </p:nvSpPr>
        <p:spPr>
          <a:xfrm>
            <a:off x="5126737" y="1173777"/>
            <a:ext cx="590226" cy="276999"/>
          </a:xfrm>
          <a:prstGeom prst="rect">
            <a:avLst/>
          </a:prstGeom>
          <a:noFill/>
        </p:spPr>
        <p:txBody>
          <a:bodyPr wrap="none" rtlCol="0">
            <a:spAutoFit/>
          </a:bodyPr>
          <a:lstStyle/>
          <a:p>
            <a:r>
              <a:rPr lang="en-US" sz="1200" dirty="0"/>
              <a:t>(0,1,1)</a:t>
            </a:r>
          </a:p>
        </p:txBody>
      </p:sp>
      <p:sp>
        <p:nvSpPr>
          <p:cNvPr id="31" name="TextBox 30">
            <a:extLst>
              <a:ext uri="{FF2B5EF4-FFF2-40B4-BE49-F238E27FC236}">
                <a16:creationId xmlns:a16="http://schemas.microsoft.com/office/drawing/2014/main" id="{CFC58FFF-CC2C-0B4D-B49E-33C463783820}"/>
              </a:ext>
            </a:extLst>
          </p:cNvPr>
          <p:cNvSpPr txBox="1"/>
          <p:nvPr/>
        </p:nvSpPr>
        <p:spPr>
          <a:xfrm>
            <a:off x="4325661" y="1973649"/>
            <a:ext cx="590226" cy="276999"/>
          </a:xfrm>
          <a:prstGeom prst="rect">
            <a:avLst/>
          </a:prstGeom>
          <a:noFill/>
        </p:spPr>
        <p:txBody>
          <a:bodyPr wrap="none" rtlCol="0">
            <a:spAutoFit/>
          </a:bodyPr>
          <a:lstStyle/>
          <a:p>
            <a:r>
              <a:rPr lang="en-US" sz="1200" dirty="0"/>
              <a:t>(0,0,1)</a:t>
            </a:r>
          </a:p>
        </p:txBody>
      </p:sp>
      <p:sp>
        <p:nvSpPr>
          <p:cNvPr id="32" name="TextBox 31">
            <a:extLst>
              <a:ext uri="{FF2B5EF4-FFF2-40B4-BE49-F238E27FC236}">
                <a16:creationId xmlns:a16="http://schemas.microsoft.com/office/drawing/2014/main" id="{92667137-265A-824B-9CE6-F8493E3FF071}"/>
              </a:ext>
            </a:extLst>
          </p:cNvPr>
          <p:cNvSpPr txBox="1"/>
          <p:nvPr/>
        </p:nvSpPr>
        <p:spPr>
          <a:xfrm>
            <a:off x="5197659" y="395300"/>
            <a:ext cx="2512483" cy="369332"/>
          </a:xfrm>
          <a:prstGeom prst="rect">
            <a:avLst/>
          </a:prstGeom>
          <a:noFill/>
        </p:spPr>
        <p:txBody>
          <a:bodyPr wrap="none" rtlCol="0">
            <a:spAutoFit/>
          </a:bodyPr>
          <a:lstStyle/>
          <a:p>
            <a:r>
              <a:rPr lang="en-US" dirty="0"/>
              <a:t>As a hypercube (for N=3)</a:t>
            </a:r>
          </a:p>
        </p:txBody>
      </p:sp>
      <p:sp>
        <p:nvSpPr>
          <p:cNvPr id="26" name="Footer Placeholder 25">
            <a:extLst>
              <a:ext uri="{FF2B5EF4-FFF2-40B4-BE49-F238E27FC236}">
                <a16:creationId xmlns:a16="http://schemas.microsoft.com/office/drawing/2014/main" id="{FC1E063D-55B6-7B41-BF7E-EBA72FD4E740}"/>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419118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4E28D928-8CB9-C74C-B15A-F452331973A8}"/>
              </a:ext>
            </a:extLst>
          </p:cNvPr>
          <p:cNvSpPr/>
          <p:nvPr/>
        </p:nvSpPr>
        <p:spPr>
          <a:xfrm>
            <a:off x="3329392" y="2555427"/>
            <a:ext cx="2498760" cy="24568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latin typeface="Bauhaus 93" pitchFamily="82" charset="77"/>
            </a:endParaRPr>
          </a:p>
        </p:txBody>
      </p:sp>
      <p:sp>
        <p:nvSpPr>
          <p:cNvPr id="70" name="Parallelogram 69">
            <a:extLst>
              <a:ext uri="{FF2B5EF4-FFF2-40B4-BE49-F238E27FC236}">
                <a16:creationId xmlns:a16="http://schemas.microsoft.com/office/drawing/2014/main" id="{11DE1288-4A52-41E7-9931-C3DFA34F6E1E}"/>
              </a:ext>
            </a:extLst>
          </p:cNvPr>
          <p:cNvSpPr/>
          <p:nvPr/>
        </p:nvSpPr>
        <p:spPr>
          <a:xfrm rot="18853121">
            <a:off x="4776832" y="2515937"/>
            <a:ext cx="2947417" cy="1733714"/>
          </a:xfrm>
          <a:prstGeom prst="parallelogram">
            <a:avLst>
              <a:gd name="adj" fmla="val 102610"/>
            </a:avLst>
          </a:prstGeom>
          <a:solidFill>
            <a:schemeClr val="accent1">
              <a:lumMod val="60000"/>
              <a:lumOff val="40000"/>
              <a:alpha val="84000"/>
            </a:schemeClr>
          </a:solidFill>
          <a:ln w="90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64" name="Parallelogram 63">
            <a:extLst>
              <a:ext uri="{FF2B5EF4-FFF2-40B4-BE49-F238E27FC236}">
                <a16:creationId xmlns:a16="http://schemas.microsoft.com/office/drawing/2014/main" id="{BB4BC6A8-76F2-413B-A7EC-82605F13BD3F}"/>
              </a:ext>
            </a:extLst>
          </p:cNvPr>
          <p:cNvSpPr/>
          <p:nvPr/>
        </p:nvSpPr>
        <p:spPr>
          <a:xfrm>
            <a:off x="3338253" y="1731501"/>
            <a:ext cx="3322316" cy="813883"/>
          </a:xfrm>
          <a:prstGeom prst="parallelogram">
            <a:avLst>
              <a:gd name="adj" fmla="val 100951"/>
            </a:avLst>
          </a:prstGeom>
          <a:solidFill>
            <a:schemeClr val="accent2">
              <a:lumMod val="75000"/>
              <a:alpha val="43000"/>
            </a:schemeClr>
          </a:solidFill>
          <a:ln w="9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s-ES">
              <a:solidFill>
                <a:srgbClr val="000000"/>
              </a:solidFill>
            </a:endParaRPr>
          </a:p>
        </p:txBody>
      </p:sp>
      <p:cxnSp>
        <p:nvCxnSpPr>
          <p:cNvPr id="27" name="Straight Connector 26">
            <a:extLst>
              <a:ext uri="{FF2B5EF4-FFF2-40B4-BE49-F238E27FC236}">
                <a16:creationId xmlns:a16="http://schemas.microsoft.com/office/drawing/2014/main" id="{61390410-E674-1A4F-A874-EA5049106D11}"/>
              </a:ext>
            </a:extLst>
          </p:cNvPr>
          <p:cNvCxnSpPr>
            <a:cxnSpLocks/>
          </p:cNvCxnSpPr>
          <p:nvPr/>
        </p:nvCxnSpPr>
        <p:spPr>
          <a:xfrm flipH="1">
            <a:off x="4150168" y="4198393"/>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3F608-208A-A14C-A851-040DFFE0829E}"/>
              </a:ext>
            </a:extLst>
          </p:cNvPr>
          <p:cNvCxnSpPr>
            <a:cxnSpLocks/>
          </p:cNvCxnSpPr>
          <p:nvPr/>
        </p:nvCxnSpPr>
        <p:spPr>
          <a:xfrm flipV="1">
            <a:off x="3329393" y="4198393"/>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5C5A2A9-6CA8-B64D-9C5D-909DA7A676CF}"/>
              </a:ext>
            </a:extLst>
          </p:cNvPr>
          <p:cNvCxnSpPr>
            <a:cxnSpLocks/>
          </p:cNvCxnSpPr>
          <p:nvPr/>
        </p:nvCxnSpPr>
        <p:spPr>
          <a:xfrm>
            <a:off x="4150168" y="1730359"/>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F372145-5635-D245-ACDD-F825F7F8771E}"/>
              </a:ext>
            </a:extLst>
          </p:cNvPr>
          <p:cNvCxnSpPr>
            <a:cxnSpLocks/>
          </p:cNvCxnSpPr>
          <p:nvPr/>
        </p:nvCxnSpPr>
        <p:spPr>
          <a:xfrm>
            <a:off x="3329392" y="2544241"/>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9224B7D-7FC6-8C44-806D-EA1197610598}"/>
              </a:ext>
            </a:extLst>
          </p:cNvPr>
          <p:cNvCxnSpPr>
            <a:cxnSpLocks/>
          </p:cNvCxnSpPr>
          <p:nvPr/>
        </p:nvCxnSpPr>
        <p:spPr>
          <a:xfrm>
            <a:off x="5831294" y="2544241"/>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ECEF509-A2EC-0541-94FE-8B084FDA90E9}"/>
              </a:ext>
            </a:extLst>
          </p:cNvPr>
          <p:cNvCxnSpPr>
            <a:cxnSpLocks/>
          </p:cNvCxnSpPr>
          <p:nvPr/>
        </p:nvCxnSpPr>
        <p:spPr>
          <a:xfrm>
            <a:off x="6660929" y="1730359"/>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73000A5-44D3-824E-A5E8-7FDBB73C3F95}"/>
              </a:ext>
            </a:extLst>
          </p:cNvPr>
          <p:cNvCxnSpPr>
            <a:cxnSpLocks/>
          </p:cNvCxnSpPr>
          <p:nvPr/>
        </p:nvCxnSpPr>
        <p:spPr>
          <a:xfrm flipV="1">
            <a:off x="5828152" y="4219596"/>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DC584AE-E7D9-5A4A-A916-26D5EA5D1EAE}"/>
              </a:ext>
            </a:extLst>
          </p:cNvPr>
          <p:cNvCxnSpPr>
            <a:cxnSpLocks/>
          </p:cNvCxnSpPr>
          <p:nvPr/>
        </p:nvCxnSpPr>
        <p:spPr>
          <a:xfrm flipV="1">
            <a:off x="3367891" y="1704782"/>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699785F-B372-C849-B615-E9E479B3DC08}"/>
              </a:ext>
            </a:extLst>
          </p:cNvPr>
          <p:cNvCxnSpPr>
            <a:cxnSpLocks/>
          </p:cNvCxnSpPr>
          <p:nvPr/>
        </p:nvCxnSpPr>
        <p:spPr>
          <a:xfrm flipV="1">
            <a:off x="5840155" y="1741544"/>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5" name="Ink 64">
                <a:extLst>
                  <a:ext uri="{FF2B5EF4-FFF2-40B4-BE49-F238E27FC236}">
                    <a16:creationId xmlns:a16="http://schemas.microsoft.com/office/drawing/2014/main" id="{B64ACDEC-38CA-2E42-9A0A-F61E2B7E17FC}"/>
                  </a:ext>
                </a:extLst>
              </p14:cNvPr>
              <p14:cNvContentPartPr/>
              <p14:nvPr/>
            </p14:nvContentPartPr>
            <p14:xfrm>
              <a:off x="5577892" y="751546"/>
              <a:ext cx="360" cy="360"/>
            </p14:xfrm>
          </p:contentPart>
        </mc:Choice>
        <mc:Fallback xmlns="">
          <p:pic>
            <p:nvPicPr>
              <p:cNvPr id="65" name="Ink 64">
                <a:extLst>
                  <a:ext uri="{FF2B5EF4-FFF2-40B4-BE49-F238E27FC236}">
                    <a16:creationId xmlns:a16="http://schemas.microsoft.com/office/drawing/2014/main" id="{B64ACDEC-38CA-2E42-9A0A-F61E2B7E17FC}"/>
                  </a:ext>
                </a:extLst>
              </p:cNvPr>
              <p:cNvPicPr/>
              <p:nvPr/>
            </p:nvPicPr>
            <p:blipFill>
              <a:blip r:embed="rId4"/>
              <a:stretch>
                <a:fillRect/>
              </a:stretch>
            </p:blipFill>
            <p:spPr>
              <a:xfrm>
                <a:off x="5573572" y="747226"/>
                <a:ext cx="9000" cy="9000"/>
              </a:xfrm>
              <a:prstGeom prst="rect">
                <a:avLst/>
              </a:prstGeom>
            </p:spPr>
          </p:pic>
        </mc:Fallback>
      </mc:AlternateContent>
      <p:sp>
        <p:nvSpPr>
          <p:cNvPr id="39" name="Oval 38">
            <a:extLst>
              <a:ext uri="{FF2B5EF4-FFF2-40B4-BE49-F238E27FC236}">
                <a16:creationId xmlns:a16="http://schemas.microsoft.com/office/drawing/2014/main" id="{B104656D-12D9-F946-ADE3-5CD246CB683A}"/>
              </a:ext>
            </a:extLst>
          </p:cNvPr>
          <p:cNvSpPr/>
          <p:nvPr/>
        </p:nvSpPr>
        <p:spPr>
          <a:xfrm>
            <a:off x="6592795" y="4135493"/>
            <a:ext cx="136268" cy="12579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E20D486-4307-F84F-A606-4A71472A9B47}"/>
              </a:ext>
            </a:extLst>
          </p:cNvPr>
          <p:cNvSpPr/>
          <p:nvPr/>
        </p:nvSpPr>
        <p:spPr>
          <a:xfrm>
            <a:off x="4085973" y="4135629"/>
            <a:ext cx="136268" cy="12579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08CCB027-7B5B-0B46-9BCF-4AD88F2EDA1B}"/>
              </a:ext>
            </a:extLst>
          </p:cNvPr>
          <p:cNvCxnSpPr>
            <a:cxnSpLocks/>
          </p:cNvCxnSpPr>
          <p:nvPr/>
        </p:nvCxnSpPr>
        <p:spPr>
          <a:xfrm flipH="1">
            <a:off x="3338548" y="5012275"/>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B6D30B4-3EF1-F34B-B97E-2D24892F8120}"/>
              </a:ext>
            </a:extLst>
          </p:cNvPr>
          <p:cNvCxnSpPr>
            <a:cxnSpLocks/>
          </p:cNvCxnSpPr>
          <p:nvPr/>
        </p:nvCxnSpPr>
        <p:spPr>
          <a:xfrm flipH="1">
            <a:off x="3338548" y="2561186"/>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F1A0D1E7-23C0-8E4A-8C4E-0A36FD776386}"/>
              </a:ext>
            </a:extLst>
          </p:cNvPr>
          <p:cNvSpPr/>
          <p:nvPr/>
        </p:nvSpPr>
        <p:spPr>
          <a:xfrm>
            <a:off x="3261260" y="2492526"/>
            <a:ext cx="136268" cy="12579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3E0A0EBA-0179-6C41-A58F-6F51D99B6717}"/>
              </a:ext>
            </a:extLst>
          </p:cNvPr>
          <p:cNvCxnSpPr>
            <a:cxnSpLocks/>
          </p:cNvCxnSpPr>
          <p:nvPr/>
        </p:nvCxnSpPr>
        <p:spPr>
          <a:xfrm flipH="1">
            <a:off x="4118717" y="1741544"/>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901697-49F8-DE4E-9188-64CF32C250D5}"/>
              </a:ext>
            </a:extLst>
          </p:cNvPr>
          <p:cNvSpPr/>
          <p:nvPr/>
        </p:nvSpPr>
        <p:spPr>
          <a:xfrm>
            <a:off x="4082033" y="1667458"/>
            <a:ext cx="136268" cy="12579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31515DD-21F6-EE4C-BB1D-21872C8CADB4}"/>
              </a:ext>
            </a:extLst>
          </p:cNvPr>
          <p:cNvSpPr/>
          <p:nvPr/>
        </p:nvSpPr>
        <p:spPr>
          <a:xfrm>
            <a:off x="6592795" y="1667458"/>
            <a:ext cx="136268" cy="12579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AFC611B-F54E-894F-98D8-0FA62193D98F}"/>
              </a:ext>
            </a:extLst>
          </p:cNvPr>
          <p:cNvSpPr/>
          <p:nvPr/>
        </p:nvSpPr>
        <p:spPr>
          <a:xfrm>
            <a:off x="5763160" y="4949376"/>
            <a:ext cx="136268" cy="12579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516B143-F648-8749-9D91-73F8FDE916CF}"/>
              </a:ext>
            </a:extLst>
          </p:cNvPr>
          <p:cNvSpPr/>
          <p:nvPr/>
        </p:nvSpPr>
        <p:spPr>
          <a:xfrm>
            <a:off x="3261258" y="4960561"/>
            <a:ext cx="136268" cy="12579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B594987-8429-B041-8AE0-5374DE1315D9}"/>
              </a:ext>
            </a:extLst>
          </p:cNvPr>
          <p:cNvSpPr/>
          <p:nvPr/>
        </p:nvSpPr>
        <p:spPr>
          <a:xfrm>
            <a:off x="5756603" y="2498533"/>
            <a:ext cx="136268" cy="12579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EB40C88-A3BE-F746-9CDD-7B6ED5E3045C}"/>
              </a:ext>
            </a:extLst>
          </p:cNvPr>
          <p:cNvSpPr txBox="1"/>
          <p:nvPr/>
        </p:nvSpPr>
        <p:spPr>
          <a:xfrm>
            <a:off x="4367892" y="5097949"/>
            <a:ext cx="399468" cy="523220"/>
          </a:xfrm>
          <a:prstGeom prst="rect">
            <a:avLst/>
          </a:prstGeom>
          <a:noFill/>
        </p:spPr>
        <p:txBody>
          <a:bodyPr wrap="none" rtlCol="0">
            <a:spAutoFit/>
          </a:bodyPr>
          <a:lstStyle/>
          <a:p>
            <a:r>
              <a:rPr lang="en-US" sz="2800" dirty="0">
                <a:latin typeface="Courier" pitchFamily="2" charset="0"/>
              </a:rPr>
              <a:t>X</a:t>
            </a:r>
          </a:p>
        </p:txBody>
      </p:sp>
      <p:sp>
        <p:nvSpPr>
          <p:cNvPr id="44" name="TextBox 43">
            <a:extLst>
              <a:ext uri="{FF2B5EF4-FFF2-40B4-BE49-F238E27FC236}">
                <a16:creationId xmlns:a16="http://schemas.microsoft.com/office/drawing/2014/main" id="{0B69A6B1-66B1-0244-898F-ED2E40E45075}"/>
              </a:ext>
            </a:extLst>
          </p:cNvPr>
          <p:cNvSpPr txBox="1"/>
          <p:nvPr/>
        </p:nvSpPr>
        <p:spPr>
          <a:xfrm>
            <a:off x="6449192" y="4500240"/>
            <a:ext cx="399468" cy="523220"/>
          </a:xfrm>
          <a:prstGeom prst="rect">
            <a:avLst/>
          </a:prstGeom>
          <a:noFill/>
        </p:spPr>
        <p:txBody>
          <a:bodyPr wrap="none" rtlCol="0">
            <a:spAutoFit/>
          </a:bodyPr>
          <a:lstStyle/>
          <a:p>
            <a:r>
              <a:rPr lang="en-US" sz="2800" dirty="0">
                <a:latin typeface="Courier" pitchFamily="2" charset="0"/>
              </a:rPr>
              <a:t>Y</a:t>
            </a:r>
          </a:p>
        </p:txBody>
      </p:sp>
      <p:sp>
        <p:nvSpPr>
          <p:cNvPr id="45" name="TextBox 44">
            <a:extLst>
              <a:ext uri="{FF2B5EF4-FFF2-40B4-BE49-F238E27FC236}">
                <a16:creationId xmlns:a16="http://schemas.microsoft.com/office/drawing/2014/main" id="{0B86C9B6-E377-C84C-91AF-1BD8B39CD071}"/>
              </a:ext>
            </a:extLst>
          </p:cNvPr>
          <p:cNvSpPr txBox="1"/>
          <p:nvPr/>
        </p:nvSpPr>
        <p:spPr>
          <a:xfrm>
            <a:off x="6809367" y="2779710"/>
            <a:ext cx="399468" cy="523220"/>
          </a:xfrm>
          <a:prstGeom prst="rect">
            <a:avLst/>
          </a:prstGeom>
          <a:noFill/>
        </p:spPr>
        <p:txBody>
          <a:bodyPr wrap="none" rtlCol="0">
            <a:spAutoFit/>
          </a:bodyPr>
          <a:lstStyle/>
          <a:p>
            <a:r>
              <a:rPr lang="en-US" sz="2800" dirty="0">
                <a:latin typeface="Courier" pitchFamily="2" charset="0"/>
              </a:rPr>
              <a:t>Z</a:t>
            </a:r>
          </a:p>
        </p:txBody>
      </p:sp>
      <p:sp>
        <p:nvSpPr>
          <p:cNvPr id="69" name="TextBox 68">
            <a:extLst>
              <a:ext uri="{FF2B5EF4-FFF2-40B4-BE49-F238E27FC236}">
                <a16:creationId xmlns:a16="http://schemas.microsoft.com/office/drawing/2014/main" id="{15F48D8D-F914-FC41-903E-7910188456EE}"/>
              </a:ext>
            </a:extLst>
          </p:cNvPr>
          <p:cNvSpPr txBox="1"/>
          <p:nvPr/>
        </p:nvSpPr>
        <p:spPr>
          <a:xfrm>
            <a:off x="8729199" y="2015472"/>
            <a:ext cx="2306657" cy="954107"/>
          </a:xfrm>
          <a:prstGeom prst="rect">
            <a:avLst/>
          </a:prstGeom>
          <a:noFill/>
        </p:spPr>
        <p:txBody>
          <a:bodyPr wrap="none" rtlCol="0">
            <a:spAutoFit/>
          </a:bodyPr>
          <a:lstStyle/>
          <a:p>
            <a:r>
              <a:rPr lang="en-US" sz="2800" dirty="0"/>
              <a:t>              X, Y, Z</a:t>
            </a:r>
          </a:p>
          <a:p>
            <a:r>
              <a:rPr lang="en-US" sz="2800" dirty="0"/>
              <a:t>start = (1, 0, 1)</a:t>
            </a:r>
          </a:p>
        </p:txBody>
      </p:sp>
      <p:sp>
        <p:nvSpPr>
          <p:cNvPr id="74" name="TextBox 73">
            <a:extLst>
              <a:ext uri="{FF2B5EF4-FFF2-40B4-BE49-F238E27FC236}">
                <a16:creationId xmlns:a16="http://schemas.microsoft.com/office/drawing/2014/main" id="{E5BBF151-D8EC-5146-917C-2ACEBE74B8A0}"/>
              </a:ext>
            </a:extLst>
          </p:cNvPr>
          <p:cNvSpPr txBox="1"/>
          <p:nvPr/>
        </p:nvSpPr>
        <p:spPr>
          <a:xfrm>
            <a:off x="4976929" y="2379600"/>
            <a:ext cx="768159" cy="1323439"/>
          </a:xfrm>
          <a:prstGeom prst="rect">
            <a:avLst/>
          </a:prstGeom>
          <a:noFill/>
        </p:spPr>
        <p:txBody>
          <a:bodyPr wrap="none" rtlCol="0">
            <a:spAutoFit/>
          </a:bodyPr>
          <a:lstStyle/>
          <a:p>
            <a:r>
              <a:rPr lang="en-US" sz="8000" dirty="0">
                <a:solidFill>
                  <a:schemeClr val="bg1"/>
                </a:solidFill>
                <a:latin typeface="Bauhaus 93" pitchFamily="82" charset="77"/>
              </a:rPr>
              <a:t>1</a:t>
            </a:r>
          </a:p>
        </p:txBody>
      </p:sp>
      <p:sp>
        <p:nvSpPr>
          <p:cNvPr id="75" name="TextBox 74">
            <a:extLst>
              <a:ext uri="{FF2B5EF4-FFF2-40B4-BE49-F238E27FC236}">
                <a16:creationId xmlns:a16="http://schemas.microsoft.com/office/drawing/2014/main" id="{E1217BE3-5791-7B49-81B1-08CBDD8F52EA}"/>
              </a:ext>
            </a:extLst>
          </p:cNvPr>
          <p:cNvSpPr txBox="1"/>
          <p:nvPr/>
        </p:nvSpPr>
        <p:spPr>
          <a:xfrm>
            <a:off x="8513885" y="2916851"/>
            <a:ext cx="2521972" cy="523220"/>
          </a:xfrm>
          <a:prstGeom prst="rect">
            <a:avLst/>
          </a:prstGeom>
          <a:noFill/>
        </p:spPr>
        <p:txBody>
          <a:bodyPr wrap="none" rtlCol="0">
            <a:spAutoFit/>
          </a:bodyPr>
          <a:lstStyle/>
          <a:p>
            <a:r>
              <a:rPr lang="en-US" sz="2800" dirty="0"/>
              <a:t>step 1 = (1, 1, 1)</a:t>
            </a:r>
          </a:p>
        </p:txBody>
      </p:sp>
      <p:sp>
        <p:nvSpPr>
          <p:cNvPr id="76" name="TextBox 75">
            <a:extLst>
              <a:ext uri="{FF2B5EF4-FFF2-40B4-BE49-F238E27FC236}">
                <a16:creationId xmlns:a16="http://schemas.microsoft.com/office/drawing/2014/main" id="{4DD310F8-184C-7E46-A8B2-F379B4162998}"/>
              </a:ext>
            </a:extLst>
          </p:cNvPr>
          <p:cNvSpPr txBox="1"/>
          <p:nvPr/>
        </p:nvSpPr>
        <p:spPr>
          <a:xfrm>
            <a:off x="4205437" y="3130447"/>
            <a:ext cx="768159" cy="1323439"/>
          </a:xfrm>
          <a:prstGeom prst="rect">
            <a:avLst/>
          </a:prstGeom>
          <a:noFill/>
        </p:spPr>
        <p:txBody>
          <a:bodyPr wrap="none" rtlCol="0">
            <a:spAutoFit/>
          </a:bodyPr>
          <a:lstStyle/>
          <a:p>
            <a:r>
              <a:rPr lang="en-US" sz="8000" dirty="0">
                <a:solidFill>
                  <a:schemeClr val="bg1"/>
                </a:solidFill>
                <a:latin typeface="Bauhaus 93" pitchFamily="82" charset="77"/>
              </a:rPr>
              <a:t>0</a:t>
            </a:r>
          </a:p>
        </p:txBody>
      </p:sp>
      <p:sp>
        <p:nvSpPr>
          <p:cNvPr id="77" name="TextBox 76">
            <a:extLst>
              <a:ext uri="{FF2B5EF4-FFF2-40B4-BE49-F238E27FC236}">
                <a16:creationId xmlns:a16="http://schemas.microsoft.com/office/drawing/2014/main" id="{7BB3F030-9F62-D048-932E-7748A1687509}"/>
              </a:ext>
            </a:extLst>
          </p:cNvPr>
          <p:cNvSpPr txBox="1"/>
          <p:nvPr/>
        </p:nvSpPr>
        <p:spPr>
          <a:xfrm>
            <a:off x="5963519" y="2627277"/>
            <a:ext cx="765544" cy="1323439"/>
          </a:xfrm>
          <a:prstGeom prst="rect">
            <a:avLst/>
          </a:prstGeom>
          <a:noFill/>
          <a:scene3d>
            <a:camera prst="orthographicFront">
              <a:rot lat="1500000" lon="18299985" rev="0"/>
            </a:camera>
            <a:lightRig rig="threePt" dir="t"/>
          </a:scene3d>
        </p:spPr>
        <p:txBody>
          <a:bodyPr wrap="square" lIns="0" rtlCol="0">
            <a:spAutoFit/>
          </a:bodyPr>
          <a:lstStyle/>
          <a:p>
            <a:r>
              <a:rPr lang="en-US" sz="8000" dirty="0">
                <a:solidFill>
                  <a:schemeClr val="bg1"/>
                </a:solidFill>
                <a:latin typeface="Bauhaus 93" pitchFamily="82" charset="77"/>
              </a:rPr>
              <a:t>1</a:t>
            </a:r>
          </a:p>
        </p:txBody>
      </p:sp>
      <p:sp>
        <p:nvSpPr>
          <p:cNvPr id="78" name="TextBox 77">
            <a:extLst>
              <a:ext uri="{FF2B5EF4-FFF2-40B4-BE49-F238E27FC236}">
                <a16:creationId xmlns:a16="http://schemas.microsoft.com/office/drawing/2014/main" id="{E9773D5D-4A1C-AA43-B820-2193C9EEF3C8}"/>
              </a:ext>
            </a:extLst>
          </p:cNvPr>
          <p:cNvSpPr txBox="1"/>
          <p:nvPr/>
        </p:nvSpPr>
        <p:spPr>
          <a:xfrm>
            <a:off x="3452757" y="2683210"/>
            <a:ext cx="765544" cy="1323439"/>
          </a:xfrm>
          <a:prstGeom prst="rect">
            <a:avLst/>
          </a:prstGeom>
          <a:noFill/>
          <a:scene3d>
            <a:camera prst="orthographicFront">
              <a:rot lat="1500000" lon="18299985" rev="0"/>
            </a:camera>
            <a:lightRig rig="threePt" dir="t"/>
          </a:scene3d>
        </p:spPr>
        <p:txBody>
          <a:bodyPr wrap="square" lIns="0" rtlCol="0">
            <a:spAutoFit/>
          </a:bodyPr>
          <a:lstStyle/>
          <a:p>
            <a:r>
              <a:rPr lang="en-US" sz="8000" dirty="0">
                <a:solidFill>
                  <a:schemeClr val="bg1"/>
                </a:solidFill>
                <a:latin typeface="Bauhaus 93" pitchFamily="82" charset="77"/>
              </a:rPr>
              <a:t>0</a:t>
            </a:r>
          </a:p>
        </p:txBody>
      </p:sp>
      <p:sp>
        <p:nvSpPr>
          <p:cNvPr id="79" name="TextBox 78">
            <a:extLst>
              <a:ext uri="{FF2B5EF4-FFF2-40B4-BE49-F238E27FC236}">
                <a16:creationId xmlns:a16="http://schemas.microsoft.com/office/drawing/2014/main" id="{AAEE2428-D37B-EB41-8DAC-A20AF02EC914}"/>
              </a:ext>
            </a:extLst>
          </p:cNvPr>
          <p:cNvSpPr txBox="1"/>
          <p:nvPr/>
        </p:nvSpPr>
        <p:spPr>
          <a:xfrm>
            <a:off x="4613289" y="1326893"/>
            <a:ext cx="719939" cy="1569660"/>
          </a:xfrm>
          <a:prstGeom prst="rect">
            <a:avLst/>
          </a:prstGeom>
          <a:noFill/>
          <a:scene3d>
            <a:camera prst="isometricOffAxis2Top">
              <a:rot lat="17570376" lon="2523061" rev="19189826"/>
            </a:camera>
            <a:lightRig rig="threePt" dir="t"/>
          </a:scene3d>
        </p:spPr>
        <p:txBody>
          <a:bodyPr wrap="square" rtlCol="0">
            <a:spAutoFit/>
          </a:bodyPr>
          <a:lstStyle/>
          <a:p>
            <a:r>
              <a:rPr lang="en-US" sz="9600" dirty="0">
                <a:solidFill>
                  <a:schemeClr val="bg1"/>
                </a:solidFill>
                <a:latin typeface="Bauhaus 93" pitchFamily="82" charset="77"/>
              </a:rPr>
              <a:t>1</a:t>
            </a:r>
          </a:p>
        </p:txBody>
      </p:sp>
      <p:sp>
        <p:nvSpPr>
          <p:cNvPr id="81" name="TextBox 80">
            <a:extLst>
              <a:ext uri="{FF2B5EF4-FFF2-40B4-BE49-F238E27FC236}">
                <a16:creationId xmlns:a16="http://schemas.microsoft.com/office/drawing/2014/main" id="{E5C4977C-D2A4-014F-AAC4-2EAF5A767D54}"/>
              </a:ext>
            </a:extLst>
          </p:cNvPr>
          <p:cNvSpPr txBox="1"/>
          <p:nvPr/>
        </p:nvSpPr>
        <p:spPr>
          <a:xfrm>
            <a:off x="4509360" y="3792890"/>
            <a:ext cx="719939" cy="1569660"/>
          </a:xfrm>
          <a:prstGeom prst="rect">
            <a:avLst/>
          </a:prstGeom>
          <a:noFill/>
          <a:scene3d>
            <a:camera prst="isometricOffAxis2Top">
              <a:rot lat="17570376" lon="2523061" rev="19189826"/>
            </a:camera>
            <a:lightRig rig="threePt" dir="t"/>
          </a:scene3d>
        </p:spPr>
        <p:txBody>
          <a:bodyPr wrap="square" rtlCol="0">
            <a:spAutoFit/>
          </a:bodyPr>
          <a:lstStyle/>
          <a:p>
            <a:r>
              <a:rPr lang="en-US" sz="9600" dirty="0">
                <a:solidFill>
                  <a:schemeClr val="bg1"/>
                </a:solidFill>
                <a:latin typeface="Bauhaus 93" pitchFamily="82" charset="77"/>
              </a:rPr>
              <a:t>0</a:t>
            </a:r>
          </a:p>
        </p:txBody>
      </p:sp>
      <p:sp>
        <p:nvSpPr>
          <p:cNvPr id="82" name="TextBox 81">
            <a:extLst>
              <a:ext uri="{FF2B5EF4-FFF2-40B4-BE49-F238E27FC236}">
                <a16:creationId xmlns:a16="http://schemas.microsoft.com/office/drawing/2014/main" id="{DF42A193-A222-E245-A4F4-6D40618F5FB4}"/>
              </a:ext>
            </a:extLst>
          </p:cNvPr>
          <p:cNvSpPr txBox="1"/>
          <p:nvPr/>
        </p:nvSpPr>
        <p:spPr>
          <a:xfrm>
            <a:off x="5825297" y="2719462"/>
            <a:ext cx="898003" cy="369332"/>
          </a:xfrm>
          <a:prstGeom prst="rect">
            <a:avLst/>
          </a:prstGeom>
          <a:noFill/>
        </p:spPr>
        <p:txBody>
          <a:bodyPr wrap="none" rtlCol="0">
            <a:spAutoFit/>
          </a:bodyPr>
          <a:lstStyle/>
          <a:p>
            <a:r>
              <a:rPr lang="en-US" dirty="0"/>
              <a:t>(1, 0, 1)</a:t>
            </a:r>
          </a:p>
        </p:txBody>
      </p:sp>
      <p:sp>
        <p:nvSpPr>
          <p:cNvPr id="83" name="TextBox 82">
            <a:extLst>
              <a:ext uri="{FF2B5EF4-FFF2-40B4-BE49-F238E27FC236}">
                <a16:creationId xmlns:a16="http://schemas.microsoft.com/office/drawing/2014/main" id="{27EE1D16-5852-F846-8CDB-9C2672298283}"/>
              </a:ext>
            </a:extLst>
          </p:cNvPr>
          <p:cNvSpPr txBox="1"/>
          <p:nvPr/>
        </p:nvSpPr>
        <p:spPr>
          <a:xfrm>
            <a:off x="6710341" y="1333012"/>
            <a:ext cx="898003" cy="369332"/>
          </a:xfrm>
          <a:prstGeom prst="rect">
            <a:avLst/>
          </a:prstGeom>
          <a:noFill/>
        </p:spPr>
        <p:txBody>
          <a:bodyPr wrap="none" rtlCol="0">
            <a:spAutoFit/>
          </a:bodyPr>
          <a:lstStyle/>
          <a:p>
            <a:r>
              <a:rPr lang="en-US" dirty="0"/>
              <a:t>(1, 1, 1)</a:t>
            </a:r>
          </a:p>
        </p:txBody>
      </p:sp>
      <p:sp>
        <p:nvSpPr>
          <p:cNvPr id="84" name="TextBox 83">
            <a:extLst>
              <a:ext uri="{FF2B5EF4-FFF2-40B4-BE49-F238E27FC236}">
                <a16:creationId xmlns:a16="http://schemas.microsoft.com/office/drawing/2014/main" id="{F9F805D5-2F13-7442-9FA1-592D058005EE}"/>
              </a:ext>
            </a:extLst>
          </p:cNvPr>
          <p:cNvSpPr txBox="1"/>
          <p:nvPr/>
        </p:nvSpPr>
        <p:spPr>
          <a:xfrm>
            <a:off x="3688510" y="1268775"/>
            <a:ext cx="898003" cy="369332"/>
          </a:xfrm>
          <a:prstGeom prst="rect">
            <a:avLst/>
          </a:prstGeom>
          <a:noFill/>
        </p:spPr>
        <p:txBody>
          <a:bodyPr wrap="none" rtlCol="0">
            <a:spAutoFit/>
          </a:bodyPr>
          <a:lstStyle/>
          <a:p>
            <a:r>
              <a:rPr lang="en-US" dirty="0"/>
              <a:t>(0, 1, 1)</a:t>
            </a:r>
          </a:p>
        </p:txBody>
      </p:sp>
      <p:sp>
        <p:nvSpPr>
          <p:cNvPr id="85" name="TextBox 84">
            <a:extLst>
              <a:ext uri="{FF2B5EF4-FFF2-40B4-BE49-F238E27FC236}">
                <a16:creationId xmlns:a16="http://schemas.microsoft.com/office/drawing/2014/main" id="{A2925B49-2B05-D949-93D6-551B2E83B697}"/>
              </a:ext>
            </a:extLst>
          </p:cNvPr>
          <p:cNvSpPr txBox="1"/>
          <p:nvPr/>
        </p:nvSpPr>
        <p:spPr>
          <a:xfrm>
            <a:off x="8520268" y="3440071"/>
            <a:ext cx="2521972" cy="523220"/>
          </a:xfrm>
          <a:prstGeom prst="rect">
            <a:avLst/>
          </a:prstGeom>
          <a:noFill/>
        </p:spPr>
        <p:txBody>
          <a:bodyPr wrap="none" rtlCol="0">
            <a:spAutoFit/>
          </a:bodyPr>
          <a:lstStyle/>
          <a:p>
            <a:r>
              <a:rPr lang="en-US" sz="2800" dirty="0"/>
              <a:t>step 2 = (0, 1, 1)</a:t>
            </a:r>
          </a:p>
        </p:txBody>
      </p:sp>
      <p:sp>
        <p:nvSpPr>
          <p:cNvPr id="86" name="TextBox 85">
            <a:extLst>
              <a:ext uri="{FF2B5EF4-FFF2-40B4-BE49-F238E27FC236}">
                <a16:creationId xmlns:a16="http://schemas.microsoft.com/office/drawing/2014/main" id="{2BDA1506-8B46-D145-B269-243878B57C89}"/>
              </a:ext>
            </a:extLst>
          </p:cNvPr>
          <p:cNvSpPr txBox="1"/>
          <p:nvPr/>
        </p:nvSpPr>
        <p:spPr>
          <a:xfrm>
            <a:off x="4090030" y="3796831"/>
            <a:ext cx="898003" cy="369332"/>
          </a:xfrm>
          <a:prstGeom prst="rect">
            <a:avLst/>
          </a:prstGeom>
          <a:noFill/>
        </p:spPr>
        <p:txBody>
          <a:bodyPr wrap="none" rtlCol="0">
            <a:spAutoFit/>
          </a:bodyPr>
          <a:lstStyle/>
          <a:p>
            <a:r>
              <a:rPr lang="en-US" dirty="0"/>
              <a:t>(0, 1, 0)</a:t>
            </a:r>
          </a:p>
        </p:txBody>
      </p:sp>
      <p:sp>
        <p:nvSpPr>
          <p:cNvPr id="36" name="Oval 35">
            <a:extLst>
              <a:ext uri="{FF2B5EF4-FFF2-40B4-BE49-F238E27FC236}">
                <a16:creationId xmlns:a16="http://schemas.microsoft.com/office/drawing/2014/main" id="{3BA36E9F-E71A-3F46-B040-D7B9B4809836}"/>
              </a:ext>
            </a:extLst>
          </p:cNvPr>
          <p:cNvSpPr/>
          <p:nvPr/>
        </p:nvSpPr>
        <p:spPr>
          <a:xfrm>
            <a:off x="5763160" y="2492526"/>
            <a:ext cx="136268" cy="1257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1BDD9C2-5EEA-114D-81DF-29067B7B394E}"/>
              </a:ext>
            </a:extLst>
          </p:cNvPr>
          <p:cNvSpPr/>
          <p:nvPr/>
        </p:nvSpPr>
        <p:spPr>
          <a:xfrm>
            <a:off x="6592436" y="1659651"/>
            <a:ext cx="136268" cy="138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4019D233-1C54-144E-B5B6-93E07D42CB16}"/>
              </a:ext>
            </a:extLst>
          </p:cNvPr>
          <p:cNvSpPr txBox="1"/>
          <p:nvPr/>
        </p:nvSpPr>
        <p:spPr>
          <a:xfrm>
            <a:off x="8854170" y="3911634"/>
            <a:ext cx="2193229" cy="523220"/>
          </a:xfrm>
          <a:prstGeom prst="rect">
            <a:avLst/>
          </a:prstGeom>
          <a:noFill/>
        </p:spPr>
        <p:txBody>
          <a:bodyPr wrap="none" rtlCol="0">
            <a:spAutoFit/>
          </a:bodyPr>
          <a:lstStyle/>
          <a:p>
            <a:r>
              <a:rPr lang="en-US" sz="2800" dirty="0"/>
              <a:t>end = (0, 1, 0)</a:t>
            </a:r>
          </a:p>
        </p:txBody>
      </p:sp>
      <p:sp>
        <p:nvSpPr>
          <p:cNvPr id="89" name="Oval 88">
            <a:extLst>
              <a:ext uri="{FF2B5EF4-FFF2-40B4-BE49-F238E27FC236}">
                <a16:creationId xmlns:a16="http://schemas.microsoft.com/office/drawing/2014/main" id="{5C9C73D9-911C-5F44-A5BF-BEE9BCDF0D39}"/>
              </a:ext>
            </a:extLst>
          </p:cNvPr>
          <p:cNvSpPr/>
          <p:nvPr/>
        </p:nvSpPr>
        <p:spPr>
          <a:xfrm>
            <a:off x="4081673" y="1666631"/>
            <a:ext cx="136268" cy="1257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6DDDB4D-0A27-6A4B-BE07-FF87F8897262}"/>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358830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2000" autoRev="1" fill="remove" grpId="0" nodeType="clickEffect">
                                  <p:stCondLst>
                                    <p:cond delay="0"/>
                                  </p:stCondLst>
                                  <p:childTnLst>
                                    <p:animScale>
                                      <p:cBhvr>
                                        <p:cTn id="6" dur="500" fill="hold"/>
                                        <p:tgtEl>
                                          <p:spTgt spid="36"/>
                                        </p:tgtEl>
                                      </p:cBhvr>
                                      <p:by x="300000" y="300000"/>
                                    </p:animScale>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6"/>
                                        </p:tgtEl>
                                        <p:attrNameLst>
                                          <p:attrName>style.visibility</p:attrName>
                                        </p:attrNameLst>
                                      </p:cBhvr>
                                      <p:to>
                                        <p:strVal val="visible"/>
                                      </p:to>
                                    </p:set>
                                  </p:childTnLst>
                                </p:cTn>
                              </p:par>
                            </p:childTnLst>
                          </p:cTn>
                        </p:par>
                        <p:par>
                          <p:cTn id="14" fill="hold">
                            <p:stCondLst>
                              <p:cond delay="2000"/>
                            </p:stCondLst>
                            <p:childTnLst>
                              <p:par>
                                <p:cTn id="15" presetID="0" presetClass="path" presetSubtype="0" fill="hold" grpId="1" nodeType="afterEffect">
                                  <p:stCondLst>
                                    <p:cond delay="0"/>
                                  </p:stCondLst>
                                  <p:childTnLst>
                                    <p:animMotion origin="layout" path="M -0.00247 0.00208 L 0.0668 -0.12014 " pathEditMode="relative" rAng="0" ptsTypes="AA">
                                      <p:cBhvr>
                                        <p:cTn id="16" dur="1000" fill="hold"/>
                                        <p:tgtEl>
                                          <p:spTgt spid="66"/>
                                        </p:tgtEl>
                                        <p:attrNameLst>
                                          <p:attrName>ppt_x</p:attrName>
                                          <p:attrName>ppt_y</p:attrName>
                                        </p:attrNameLst>
                                      </p:cBhvr>
                                      <p:rCtr x="3464" y="-6111"/>
                                    </p:animMotion>
                                  </p:childTnLst>
                                </p:cTn>
                              </p:par>
                              <p:par>
                                <p:cTn id="17" presetID="0" presetClass="path" presetSubtype="0" fill="hold" grpId="1" nodeType="withEffect">
                                  <p:stCondLst>
                                    <p:cond delay="0"/>
                                  </p:stCondLst>
                                  <p:childTnLst>
                                    <p:animMotion origin="layout" path="M 4.79167E-6 -3.7037E-6 L 0.06809 -0.12037 " pathEditMode="relative" rAng="0" ptsTypes="AA">
                                      <p:cBhvr>
                                        <p:cTn id="18" dur="1000" fill="hold"/>
                                        <p:tgtEl>
                                          <p:spTgt spid="36"/>
                                        </p:tgtEl>
                                        <p:attrNameLst>
                                          <p:attrName>ppt_x</p:attrName>
                                          <p:attrName>ppt_y</p:attrName>
                                        </p:attrNameLst>
                                      </p:cBhvr>
                                      <p:rCtr x="3398" y="-6019"/>
                                    </p:animMotion>
                                  </p:childTnLst>
                                </p:cTn>
                              </p:par>
                              <p:par>
                                <p:cTn id="19" presetID="10" presetClass="exit" presetSubtype="0" fill="hold" grpId="1" nodeType="withEffect">
                                  <p:stCondLst>
                                    <p:cond delay="0"/>
                                  </p:stCondLst>
                                  <p:childTnLst>
                                    <p:animEffect transition="out" filter="fade">
                                      <p:cBhvr>
                                        <p:cTn id="20" dur="1000"/>
                                        <p:tgtEl>
                                          <p:spTgt spid="82"/>
                                        </p:tgtEl>
                                      </p:cBhvr>
                                    </p:animEffect>
                                    <p:set>
                                      <p:cBhvr>
                                        <p:cTn id="21" dur="1" fill="hold">
                                          <p:stCondLst>
                                            <p:cond delay="999"/>
                                          </p:stCondLst>
                                        </p:cTn>
                                        <p:tgtEl>
                                          <p:spTgt spid="82"/>
                                        </p:tgtEl>
                                        <p:attrNameLst>
                                          <p:attrName>style.visibility</p:attrName>
                                        </p:attrNameLst>
                                      </p:cBhvr>
                                      <p:to>
                                        <p:strVal val="hidden"/>
                                      </p:to>
                                    </p:set>
                                  </p:childTnLst>
                                </p:cTn>
                              </p:par>
                              <p:par>
                                <p:cTn id="22" presetID="10" presetClass="exit" presetSubtype="0" fill="hold" nodeType="withEffect">
                                  <p:stCondLst>
                                    <p:cond delay="500"/>
                                  </p:stCondLst>
                                  <p:childTnLst>
                                    <p:animEffect transition="out" filter="fade">
                                      <p:cBhvr>
                                        <p:cTn id="23" dur="1000"/>
                                        <p:tgtEl>
                                          <p:spTgt spid="76">
                                            <p:txEl>
                                              <p:pRg st="0" end="0"/>
                                            </p:txEl>
                                          </p:spTgt>
                                        </p:tgtEl>
                                      </p:cBhvr>
                                    </p:animEffect>
                                    <p:set>
                                      <p:cBhvr>
                                        <p:cTn id="24" dur="1" fill="hold">
                                          <p:stCondLst>
                                            <p:cond delay="999"/>
                                          </p:stCondLst>
                                        </p:cTn>
                                        <p:tgtEl>
                                          <p:spTgt spid="76">
                                            <p:txEl>
                                              <p:pRg st="0" end="0"/>
                                            </p:txEl>
                                          </p:spTgt>
                                        </p:tgtEl>
                                        <p:attrNameLst>
                                          <p:attrName>style.visibility</p:attrName>
                                        </p:attrNameLst>
                                      </p:cBhvr>
                                      <p:to>
                                        <p:strVal val="hidden"/>
                                      </p:to>
                                    </p:set>
                                  </p:childTnLst>
                                </p:cTn>
                              </p:par>
                              <p:par>
                                <p:cTn id="25" presetID="10" presetClass="entr" presetSubtype="0" fill="hold" nodeType="withEffect">
                                  <p:stCondLst>
                                    <p:cond delay="500"/>
                                  </p:stCondLst>
                                  <p:childTnLst>
                                    <p:set>
                                      <p:cBhvr>
                                        <p:cTn id="26" dur="1" fill="hold">
                                          <p:stCondLst>
                                            <p:cond delay="0"/>
                                          </p:stCondLst>
                                        </p:cTn>
                                        <p:tgtEl>
                                          <p:spTgt spid="74">
                                            <p:txEl>
                                              <p:pRg st="0" end="0"/>
                                            </p:txEl>
                                          </p:spTgt>
                                        </p:tgtEl>
                                        <p:attrNameLst>
                                          <p:attrName>style.visibility</p:attrName>
                                        </p:attrNameLst>
                                      </p:cBhvr>
                                      <p:to>
                                        <p:strVal val="visible"/>
                                      </p:to>
                                    </p:set>
                                    <p:animEffect transition="in" filter="fade">
                                      <p:cBhvr>
                                        <p:cTn id="27" dur="500"/>
                                        <p:tgtEl>
                                          <p:spTgt spid="74">
                                            <p:txEl>
                                              <p:pRg st="0" end="0"/>
                                            </p:txEl>
                                          </p:spTgt>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1000"/>
                                        <p:tgtEl>
                                          <p:spTgt spid="83"/>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1000"/>
                                        <p:tgtEl>
                                          <p:spTgt spid="75"/>
                                        </p:tgtEl>
                                      </p:cBhvr>
                                    </p:animEffect>
                                  </p:childTnLst>
                                </p:cTn>
                              </p:par>
                            </p:childTnLst>
                          </p:cTn>
                        </p:par>
                        <p:par>
                          <p:cTn id="34" fill="hold">
                            <p:stCondLst>
                              <p:cond delay="3500"/>
                            </p:stCondLst>
                            <p:childTnLst>
                              <p:par>
                                <p:cTn id="35" presetID="1" presetClass="entr" presetSubtype="0" fill="hold" grpId="1" nodeType="after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0" presetClass="exit" presetSubtype="0" fill="hold" grpId="2" nodeType="withEffect">
                                  <p:stCondLst>
                                    <p:cond delay="0"/>
                                  </p:stCondLst>
                                  <p:childTnLst>
                                    <p:animEffect transition="out" filter="fade">
                                      <p:cBhvr>
                                        <p:cTn id="38" dur="500"/>
                                        <p:tgtEl>
                                          <p:spTgt spid="66"/>
                                        </p:tgtEl>
                                      </p:cBhvr>
                                    </p:animEffect>
                                    <p:set>
                                      <p:cBhvr>
                                        <p:cTn id="39" dur="1" fill="hold">
                                          <p:stCondLst>
                                            <p:cond delay="499"/>
                                          </p:stCondLst>
                                        </p:cTn>
                                        <p:tgtEl>
                                          <p:spTgt spid="66"/>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74">
                                            <p:txEl>
                                              <p:pRg st="0" end="0"/>
                                            </p:txEl>
                                          </p:spTgt>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childTnLst>
                          </p:cTn>
                        </p:par>
                        <p:par>
                          <p:cTn id="44" fill="hold">
                            <p:stCondLst>
                              <p:cond delay="4000"/>
                            </p:stCondLst>
                            <p:childTnLst>
                              <p:par>
                                <p:cTn id="45" presetID="0" presetClass="path" presetSubtype="0" repeatCount="0" fill="hold" grpId="0" nodeType="afterEffect">
                                  <p:stCondLst>
                                    <p:cond delay="0"/>
                                  </p:stCondLst>
                                  <p:childTnLst>
                                    <p:animMotion origin="layout" path="M -2.08333E-7 2.96296E-6 L -0.2069 2.96296E-6 " pathEditMode="relative" rAng="0" ptsTypes="AA">
                                      <p:cBhvr>
                                        <p:cTn id="46" dur="1000" fill="hold"/>
                                        <p:tgtEl>
                                          <p:spTgt spid="70"/>
                                        </p:tgtEl>
                                        <p:attrNameLst>
                                          <p:attrName>ppt_x</p:attrName>
                                          <p:attrName>ppt_y</p:attrName>
                                        </p:attrNameLst>
                                      </p:cBhvr>
                                      <p:rCtr x="-10352" y="0"/>
                                    </p:animMotion>
                                  </p:childTnLst>
                                </p:cTn>
                              </p:par>
                              <p:par>
                                <p:cTn id="47" presetID="1" presetClass="exit" presetSubtype="0" fill="hold" grpId="2" nodeType="withEffect">
                                  <p:stCondLst>
                                    <p:cond delay="0"/>
                                  </p:stCondLst>
                                  <p:childTnLst>
                                    <p:set>
                                      <p:cBhvr>
                                        <p:cTn id="48" dur="1" fill="hold">
                                          <p:stCondLst>
                                            <p:cond delay="0"/>
                                          </p:stCondLst>
                                        </p:cTn>
                                        <p:tgtEl>
                                          <p:spTgt spid="36"/>
                                        </p:tgtEl>
                                        <p:attrNameLst>
                                          <p:attrName>style.visibility</p:attrName>
                                        </p:attrNameLst>
                                      </p:cBhvr>
                                      <p:to>
                                        <p:strVal val="hidden"/>
                                      </p:to>
                                    </p:set>
                                  </p:childTnLst>
                                </p:cTn>
                              </p:par>
                              <p:par>
                                <p:cTn id="49" presetID="1" presetClass="entr" presetSubtype="0" fill="hold" grpId="1"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0" presetClass="path" presetSubtype="0" fill="hold" grpId="0" nodeType="withEffect">
                                  <p:stCondLst>
                                    <p:cond delay="0"/>
                                  </p:stCondLst>
                                  <p:childTnLst>
                                    <p:animMotion origin="layout" path="M 0.00013 0.00023 L -0.20586 -0.00046 " pathEditMode="relative" rAng="0" ptsTypes="AA">
                                      <p:cBhvr>
                                        <p:cTn id="52" dur="1000" fill="hold"/>
                                        <p:tgtEl>
                                          <p:spTgt spid="87"/>
                                        </p:tgtEl>
                                        <p:attrNameLst>
                                          <p:attrName>ppt_x</p:attrName>
                                          <p:attrName>ppt_y</p:attrName>
                                        </p:attrNameLst>
                                      </p:cBhvr>
                                      <p:rCtr x="-10299" y="-46"/>
                                    </p:animMotion>
                                  </p:childTnLst>
                                </p:cTn>
                              </p:par>
                              <p:par>
                                <p:cTn id="53" presetID="10" presetClass="exit" presetSubtype="0" fill="hold" grpId="1" nodeType="with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77"/>
                                        </p:tgtEl>
                                      </p:cBhvr>
                                    </p:animEffect>
                                    <p:set>
                                      <p:cBhvr>
                                        <p:cTn id="58" dur="1" fill="hold">
                                          <p:stCondLst>
                                            <p:cond delay="499"/>
                                          </p:stCondLst>
                                        </p:cTn>
                                        <p:tgtEl>
                                          <p:spTgt spid="77"/>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1000"/>
                                        <p:tgtEl>
                                          <p:spTgt spid="78"/>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1000"/>
                                        <p:tgtEl>
                                          <p:spTgt spid="85"/>
                                        </p:tgtEl>
                                      </p:cBhvr>
                                    </p:animEffect>
                                  </p:childTnLst>
                                </p:cTn>
                              </p:par>
                            </p:childTnLst>
                          </p:cTn>
                        </p:par>
                        <p:par>
                          <p:cTn id="68" fill="hold">
                            <p:stCondLst>
                              <p:cond delay="5000"/>
                            </p:stCondLst>
                            <p:childTnLst>
                              <p:par>
                                <p:cTn id="69" presetID="1" presetClass="entr" presetSubtype="0" fill="hold" grpId="0" nodeType="after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0" presetClass="exit" presetSubtype="0" fill="hold" grpId="1" nodeType="withEffect">
                                  <p:stCondLst>
                                    <p:cond delay="0"/>
                                  </p:stCondLst>
                                  <p:childTnLst>
                                    <p:animEffect transition="out" filter="fade">
                                      <p:cBhvr>
                                        <p:cTn id="72" dur="500"/>
                                        <p:tgtEl>
                                          <p:spTgt spid="78"/>
                                        </p:tgtEl>
                                      </p:cBhvr>
                                    </p:animEffect>
                                    <p:set>
                                      <p:cBhvr>
                                        <p:cTn id="73" dur="1" fill="hold">
                                          <p:stCondLst>
                                            <p:cond delay="499"/>
                                          </p:stCondLst>
                                        </p:cTn>
                                        <p:tgtEl>
                                          <p:spTgt spid="78"/>
                                        </p:tgtEl>
                                        <p:attrNameLst>
                                          <p:attrName>style.visibility</p:attrName>
                                        </p:attrNameLst>
                                      </p:cBhvr>
                                      <p:to>
                                        <p:strVal val="hidden"/>
                                      </p:to>
                                    </p:set>
                                  </p:childTnLst>
                                </p:cTn>
                              </p:par>
                              <p:par>
                                <p:cTn id="74" presetID="10" presetClass="exit" presetSubtype="0" fill="hold" grpId="2" nodeType="withEffect">
                                  <p:stCondLst>
                                    <p:cond delay="0"/>
                                  </p:stCondLst>
                                  <p:childTnLst>
                                    <p:animEffect transition="out" filter="fade">
                                      <p:cBhvr>
                                        <p:cTn id="75" dur="500"/>
                                        <p:tgtEl>
                                          <p:spTgt spid="70"/>
                                        </p:tgtEl>
                                      </p:cBhvr>
                                    </p:animEffect>
                                    <p:set>
                                      <p:cBhvr>
                                        <p:cTn id="76" dur="1" fill="hold">
                                          <p:stCondLst>
                                            <p:cond delay="499"/>
                                          </p:stCondLst>
                                        </p:cTn>
                                        <p:tgtEl>
                                          <p:spTgt spid="70"/>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par>
                          <p:cTn id="79" fill="hold">
                            <p:stCondLst>
                              <p:cond delay="5500"/>
                            </p:stCondLst>
                            <p:childTnLst>
                              <p:par>
                                <p:cTn id="80" presetID="0" presetClass="path" presetSubtype="0" fill="hold" grpId="1" nodeType="afterEffect">
                                  <p:stCondLst>
                                    <p:cond delay="0"/>
                                  </p:stCondLst>
                                  <p:childTnLst>
                                    <p:animMotion origin="layout" path="M 3.95833E-6 4.44444E-6 L 0.00078 0.35833 " pathEditMode="relative" rAng="0" ptsTypes="AA">
                                      <p:cBhvr>
                                        <p:cTn id="81" dur="1000" fill="hold"/>
                                        <p:tgtEl>
                                          <p:spTgt spid="64"/>
                                        </p:tgtEl>
                                        <p:attrNameLst>
                                          <p:attrName>ppt_x</p:attrName>
                                          <p:attrName>ppt_y</p:attrName>
                                        </p:attrNameLst>
                                      </p:cBhvr>
                                      <p:rCtr x="39" y="17917"/>
                                    </p:animMotion>
                                  </p:childTnLst>
                                </p:cTn>
                              </p:par>
                              <p:par>
                                <p:cTn id="82" presetID="1" presetClass="entr" presetSubtype="0" fill="hold" grpId="1" nodeType="withEffect">
                                  <p:stCondLst>
                                    <p:cond delay="0"/>
                                  </p:stCondLst>
                                  <p:childTnLst>
                                    <p:set>
                                      <p:cBhvr>
                                        <p:cTn id="83" dur="1" fill="hold">
                                          <p:stCondLst>
                                            <p:cond delay="0"/>
                                          </p:stCondLst>
                                        </p:cTn>
                                        <p:tgtEl>
                                          <p:spTgt spid="89"/>
                                        </p:tgtEl>
                                        <p:attrNameLst>
                                          <p:attrName>style.visibility</p:attrName>
                                        </p:attrNameLst>
                                      </p:cBhvr>
                                      <p:to>
                                        <p:strVal val="visible"/>
                                      </p:to>
                                    </p:set>
                                  </p:childTnLst>
                                </p:cTn>
                              </p:par>
                              <p:par>
                                <p:cTn id="84" presetID="1" presetClass="exit" presetSubtype="0" fill="hold" grpId="2" nodeType="withEffect">
                                  <p:stCondLst>
                                    <p:cond delay="0"/>
                                  </p:stCondLst>
                                  <p:childTnLst>
                                    <p:set>
                                      <p:cBhvr>
                                        <p:cTn id="85" dur="1" fill="hold">
                                          <p:stCondLst>
                                            <p:cond delay="0"/>
                                          </p:stCondLst>
                                        </p:cTn>
                                        <p:tgtEl>
                                          <p:spTgt spid="87"/>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84"/>
                                        </p:tgtEl>
                                      </p:cBhvr>
                                    </p:animEffect>
                                    <p:set>
                                      <p:cBhvr>
                                        <p:cTn id="88" dur="1" fill="hold">
                                          <p:stCondLst>
                                            <p:cond delay="499"/>
                                          </p:stCondLst>
                                        </p:cTn>
                                        <p:tgtEl>
                                          <p:spTgt spid="84"/>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1000"/>
                                        <p:tgtEl>
                                          <p:spTgt spid="79"/>
                                        </p:tgtEl>
                                      </p:cBhvr>
                                    </p:animEffect>
                                    <p:set>
                                      <p:cBhvr>
                                        <p:cTn id="91" dur="1" fill="hold">
                                          <p:stCondLst>
                                            <p:cond delay="999"/>
                                          </p:stCondLst>
                                        </p:cTn>
                                        <p:tgtEl>
                                          <p:spTgt spid="79"/>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81"/>
                                        </p:tgtEl>
                                        <p:attrNameLst>
                                          <p:attrName>style.visibility</p:attrName>
                                        </p:attrNameLst>
                                      </p:cBhvr>
                                      <p:to>
                                        <p:strVal val="visible"/>
                                      </p:to>
                                    </p:set>
                                  </p:childTnLst>
                                </p:cTn>
                              </p:par>
                              <p:par>
                                <p:cTn id="94" presetID="0" presetClass="path" presetSubtype="0" fill="hold" grpId="0" nodeType="withEffect">
                                  <p:stCondLst>
                                    <p:cond delay="0"/>
                                  </p:stCondLst>
                                  <p:childTnLst>
                                    <p:animMotion origin="layout" path="M -4.58333E-6 -3.33333E-6 L 0.00066 0.35996 " pathEditMode="relative" rAng="0" ptsTypes="AA">
                                      <p:cBhvr>
                                        <p:cTn id="95" dur="1000" fill="hold"/>
                                        <p:tgtEl>
                                          <p:spTgt spid="89"/>
                                        </p:tgtEl>
                                        <p:attrNameLst>
                                          <p:attrName>ppt_x</p:attrName>
                                          <p:attrName>ppt_y</p:attrName>
                                        </p:attrNameLst>
                                      </p:cBhvr>
                                      <p:rCtr x="26" y="17986"/>
                                    </p:animMotion>
                                  </p:childTnLst>
                                </p:cTn>
                              </p:par>
                              <p:par>
                                <p:cTn id="96" presetID="1" presetClass="entr" presetSubtype="0" fill="hold" grpId="0" nodeType="withEffect">
                                  <p:stCondLst>
                                    <p:cond delay="0"/>
                                  </p:stCondLst>
                                  <p:childTnLst>
                                    <p:set>
                                      <p:cBhvr>
                                        <p:cTn id="97" dur="1" fill="hold">
                                          <p:stCondLst>
                                            <p:cond delay="0"/>
                                          </p:stCondLst>
                                        </p:cTn>
                                        <p:tgtEl>
                                          <p:spTgt spid="86"/>
                                        </p:tgtEl>
                                        <p:attrNameLst>
                                          <p:attrName>style.visibility</p:attrName>
                                        </p:attrNameLst>
                                      </p:cBhvr>
                                      <p:to>
                                        <p:strVal val="visible"/>
                                      </p:to>
                                    </p:set>
                                  </p:childTnLst>
                                </p:cTn>
                              </p:par>
                              <p:par>
                                <p:cTn id="98" presetID="10" presetClass="entr" presetSubtype="0" fill="hold" grpId="0" nodeType="withEffect">
                                  <p:stCondLst>
                                    <p:cond delay="0"/>
                                  </p:stCondLst>
                                  <p:childTnLst>
                                    <p:set>
                                      <p:cBhvr>
                                        <p:cTn id="99" dur="1" fill="hold">
                                          <p:stCondLst>
                                            <p:cond delay="0"/>
                                          </p:stCondLst>
                                        </p:cTn>
                                        <p:tgtEl>
                                          <p:spTgt spid="88"/>
                                        </p:tgtEl>
                                        <p:attrNameLst>
                                          <p:attrName>style.visibility</p:attrName>
                                        </p:attrNameLst>
                                      </p:cBhvr>
                                      <p:to>
                                        <p:strVal val="visible"/>
                                      </p:to>
                                    </p:set>
                                    <p:animEffect transition="in" filter="fade">
                                      <p:cBhvr>
                                        <p:cTn id="100" dur="1000"/>
                                        <p:tgtEl>
                                          <p:spTgt spid="88"/>
                                        </p:tgtEl>
                                      </p:cBhvr>
                                    </p:animEffect>
                                  </p:childTnLst>
                                </p:cTn>
                              </p:par>
                            </p:childTnLst>
                          </p:cTn>
                        </p:par>
                        <p:par>
                          <p:cTn id="101" fill="hold">
                            <p:stCondLst>
                              <p:cond delay="6500"/>
                            </p:stCondLst>
                            <p:childTnLst>
                              <p:par>
                                <p:cTn id="102" presetID="6" presetClass="emph" presetSubtype="0" repeatCount="2000" autoRev="1" fill="hold" grpId="2" nodeType="afterEffect">
                                  <p:stCondLst>
                                    <p:cond delay="0"/>
                                  </p:stCondLst>
                                  <p:childTnLst>
                                    <p:animScale>
                                      <p:cBhvr>
                                        <p:cTn id="103" dur="500" fill="hold"/>
                                        <p:tgtEl>
                                          <p:spTgt spid="89"/>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6" grpId="2" animBg="1"/>
      <p:bldP spid="70" grpId="0" animBg="1"/>
      <p:bldP spid="70" grpId="1" animBg="1"/>
      <p:bldP spid="70" grpId="2" animBg="1"/>
      <p:bldP spid="64" grpId="0" animBg="1"/>
      <p:bldP spid="64" grpId="1" animBg="1"/>
      <p:bldP spid="74" grpId="0" build="allAtOnce"/>
      <p:bldP spid="75" grpId="0"/>
      <p:bldP spid="76" grpId="0"/>
      <p:bldP spid="77" grpId="0"/>
      <p:bldP spid="77" grpId="1"/>
      <p:bldP spid="78" grpId="0"/>
      <p:bldP spid="78" grpId="1"/>
      <p:bldP spid="79" grpId="0"/>
      <p:bldP spid="79" grpId="1"/>
      <p:bldP spid="81" grpId="0"/>
      <p:bldP spid="82" grpId="0"/>
      <p:bldP spid="82" grpId="1"/>
      <p:bldP spid="83" grpId="0"/>
      <p:bldP spid="83" grpId="1"/>
      <p:bldP spid="84" grpId="0"/>
      <p:bldP spid="84" grpId="1"/>
      <p:bldP spid="85" grpId="0"/>
      <p:bldP spid="86" grpId="0"/>
      <p:bldP spid="36" grpId="0" animBg="1"/>
      <p:bldP spid="36" grpId="1" animBg="1"/>
      <p:bldP spid="36" grpId="2" animBg="1"/>
      <p:bldP spid="87" grpId="0" animBg="1"/>
      <p:bldP spid="87" grpId="1" animBg="1"/>
      <p:bldP spid="87" grpId="2" animBg="1"/>
      <p:bldP spid="88" grpId="0"/>
      <p:bldP spid="89" grpId="0" animBg="1"/>
      <p:bldP spid="89" grpId="1" animBg="1"/>
      <p:bldP spid="89"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B9C58C8-56CD-0B43-A829-A62B4C38569D}"/>
              </a:ext>
            </a:extLst>
          </p:cNvPr>
          <p:cNvCxnSpPr>
            <a:cxnSpLocks/>
          </p:cNvCxnSpPr>
          <p:nvPr/>
        </p:nvCxnSpPr>
        <p:spPr>
          <a:xfrm flipH="1">
            <a:off x="3272101" y="4198392"/>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107495E-14E6-1247-80B8-5ED52E9622F9}"/>
              </a:ext>
            </a:extLst>
          </p:cNvPr>
          <p:cNvCxnSpPr>
            <a:cxnSpLocks/>
          </p:cNvCxnSpPr>
          <p:nvPr/>
        </p:nvCxnSpPr>
        <p:spPr>
          <a:xfrm flipV="1">
            <a:off x="2451326" y="4198392"/>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9B31886-E994-1846-B2A9-F7465F677492}"/>
              </a:ext>
            </a:extLst>
          </p:cNvPr>
          <p:cNvCxnSpPr>
            <a:cxnSpLocks/>
          </p:cNvCxnSpPr>
          <p:nvPr/>
        </p:nvCxnSpPr>
        <p:spPr>
          <a:xfrm>
            <a:off x="3272101" y="1730358"/>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AF7ACF8-6028-234B-8447-6DA74835B144}"/>
              </a:ext>
            </a:extLst>
          </p:cNvPr>
          <p:cNvCxnSpPr>
            <a:cxnSpLocks/>
          </p:cNvCxnSpPr>
          <p:nvPr/>
        </p:nvCxnSpPr>
        <p:spPr>
          <a:xfrm>
            <a:off x="2451325" y="2544240"/>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7D15A24-2E90-B14B-9CE6-13E2EE79CE77}"/>
              </a:ext>
            </a:extLst>
          </p:cNvPr>
          <p:cNvCxnSpPr>
            <a:cxnSpLocks/>
          </p:cNvCxnSpPr>
          <p:nvPr/>
        </p:nvCxnSpPr>
        <p:spPr>
          <a:xfrm>
            <a:off x="4953227" y="2544240"/>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3DC587D-0D50-CC4C-A7FD-1DACA2C6B076}"/>
              </a:ext>
            </a:extLst>
          </p:cNvPr>
          <p:cNvCxnSpPr>
            <a:cxnSpLocks/>
          </p:cNvCxnSpPr>
          <p:nvPr/>
        </p:nvCxnSpPr>
        <p:spPr>
          <a:xfrm>
            <a:off x="5782862" y="1730358"/>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DE0C8E-08DF-2B42-A0B0-11A9F402438D}"/>
              </a:ext>
            </a:extLst>
          </p:cNvPr>
          <p:cNvCxnSpPr>
            <a:cxnSpLocks/>
          </p:cNvCxnSpPr>
          <p:nvPr/>
        </p:nvCxnSpPr>
        <p:spPr>
          <a:xfrm flipV="1">
            <a:off x="4950085" y="4219595"/>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E3051D-3251-C149-8F13-96C15E0E1AA3}"/>
              </a:ext>
            </a:extLst>
          </p:cNvPr>
          <p:cNvCxnSpPr>
            <a:cxnSpLocks/>
          </p:cNvCxnSpPr>
          <p:nvPr/>
        </p:nvCxnSpPr>
        <p:spPr>
          <a:xfrm flipV="1">
            <a:off x="2489824" y="1704781"/>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AE2717-BCB7-2041-9452-F931FC9C2F60}"/>
              </a:ext>
            </a:extLst>
          </p:cNvPr>
          <p:cNvCxnSpPr>
            <a:cxnSpLocks/>
          </p:cNvCxnSpPr>
          <p:nvPr/>
        </p:nvCxnSpPr>
        <p:spPr>
          <a:xfrm flipV="1">
            <a:off x="4962088" y="1741543"/>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6188347-D84A-7E4B-A700-506C9ADE485D}"/>
              </a:ext>
            </a:extLst>
          </p:cNvPr>
          <p:cNvSpPr/>
          <p:nvPr/>
        </p:nvSpPr>
        <p:spPr>
          <a:xfrm>
            <a:off x="5714727" y="4111772"/>
            <a:ext cx="142823" cy="14951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21D1B4D4-0BCF-224E-9F64-5AD637524B5F}"/>
              </a:ext>
            </a:extLst>
          </p:cNvPr>
          <p:cNvSpPr/>
          <p:nvPr/>
        </p:nvSpPr>
        <p:spPr>
          <a:xfrm rot="10800000">
            <a:off x="3196128" y="1703561"/>
            <a:ext cx="158039" cy="14254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22A9BB-0C81-8B47-B771-C35DF4438FD7}"/>
              </a:ext>
            </a:extLst>
          </p:cNvPr>
          <p:cNvSpPr/>
          <p:nvPr/>
        </p:nvSpPr>
        <p:spPr>
          <a:xfrm>
            <a:off x="3021766" y="3848811"/>
            <a:ext cx="562245" cy="550994"/>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36CD8DF-363D-1544-A90B-0545285A2EA7}"/>
              </a:ext>
            </a:extLst>
          </p:cNvPr>
          <p:cNvCxnSpPr>
            <a:cxnSpLocks/>
          </p:cNvCxnSpPr>
          <p:nvPr/>
        </p:nvCxnSpPr>
        <p:spPr>
          <a:xfrm flipH="1">
            <a:off x="2460481" y="5012274"/>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526A0A-4588-E94F-9736-F61FF9868583}"/>
              </a:ext>
            </a:extLst>
          </p:cNvPr>
          <p:cNvCxnSpPr>
            <a:cxnSpLocks/>
          </p:cNvCxnSpPr>
          <p:nvPr/>
        </p:nvCxnSpPr>
        <p:spPr>
          <a:xfrm flipH="1">
            <a:off x="2460481" y="2561185"/>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0BC4810-32D8-0147-9AAD-695536C68B25}"/>
              </a:ext>
            </a:extLst>
          </p:cNvPr>
          <p:cNvSpPr/>
          <p:nvPr/>
        </p:nvSpPr>
        <p:spPr>
          <a:xfrm>
            <a:off x="2383193" y="2483327"/>
            <a:ext cx="158337" cy="175243"/>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5A18611E-DB5C-BF4A-8A19-37AD53147077}"/>
              </a:ext>
            </a:extLst>
          </p:cNvPr>
          <p:cNvSpPr/>
          <p:nvPr/>
        </p:nvSpPr>
        <p:spPr>
          <a:xfrm rot="2627139">
            <a:off x="4891184" y="2464727"/>
            <a:ext cx="158039" cy="14254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1BF71CE-9860-F347-9269-921DF5D6FF4B}"/>
              </a:ext>
            </a:extLst>
          </p:cNvPr>
          <p:cNvCxnSpPr>
            <a:cxnSpLocks/>
          </p:cNvCxnSpPr>
          <p:nvPr/>
        </p:nvCxnSpPr>
        <p:spPr>
          <a:xfrm flipH="1">
            <a:off x="3240650" y="1741543"/>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riangle 45">
            <a:extLst>
              <a:ext uri="{FF2B5EF4-FFF2-40B4-BE49-F238E27FC236}">
                <a16:creationId xmlns:a16="http://schemas.microsoft.com/office/drawing/2014/main" id="{0EE4DDCB-112E-6A4A-8F07-3619F0E40C38}"/>
              </a:ext>
            </a:extLst>
          </p:cNvPr>
          <p:cNvSpPr/>
          <p:nvPr/>
        </p:nvSpPr>
        <p:spPr>
          <a:xfrm rot="16200000">
            <a:off x="5684673" y="1675208"/>
            <a:ext cx="158039" cy="142541"/>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534B994-D75E-B942-95FC-DA9896C6FEB0}"/>
              </a:ext>
            </a:extLst>
          </p:cNvPr>
          <p:cNvSpPr/>
          <p:nvPr/>
        </p:nvSpPr>
        <p:spPr>
          <a:xfrm>
            <a:off x="3062591" y="1534956"/>
            <a:ext cx="421255" cy="41317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CC75C3-EA4D-E941-96C4-8908DDDE0B17}"/>
              </a:ext>
            </a:extLst>
          </p:cNvPr>
          <p:cNvSpPr/>
          <p:nvPr/>
        </p:nvSpPr>
        <p:spPr>
          <a:xfrm>
            <a:off x="5648853" y="1623297"/>
            <a:ext cx="244011" cy="236490"/>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AEA1271-EE73-E640-A9FB-168CE52FA16D}"/>
              </a:ext>
            </a:extLst>
          </p:cNvPr>
          <p:cNvSpPr/>
          <p:nvPr/>
        </p:nvSpPr>
        <p:spPr>
          <a:xfrm>
            <a:off x="4885093" y="4959989"/>
            <a:ext cx="129711" cy="115185"/>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9DC346E-0FD4-3545-8315-4B6A689A3069}"/>
              </a:ext>
            </a:extLst>
          </p:cNvPr>
          <p:cNvSpPr/>
          <p:nvPr/>
        </p:nvSpPr>
        <p:spPr>
          <a:xfrm>
            <a:off x="2383190" y="4911116"/>
            <a:ext cx="190451" cy="175244"/>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B0372AD-5F1D-6B48-8C3E-9399BB7A4724}"/>
              </a:ext>
            </a:extLst>
          </p:cNvPr>
          <p:cNvSpPr/>
          <p:nvPr/>
        </p:nvSpPr>
        <p:spPr>
          <a:xfrm>
            <a:off x="4878536" y="2498532"/>
            <a:ext cx="136268" cy="125799"/>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28C235C-44CD-474C-AA78-CCD149712405}"/>
              </a:ext>
            </a:extLst>
          </p:cNvPr>
          <p:cNvSpPr txBox="1"/>
          <p:nvPr/>
        </p:nvSpPr>
        <p:spPr>
          <a:xfrm>
            <a:off x="5085452" y="2627276"/>
            <a:ext cx="765544" cy="1323439"/>
          </a:xfrm>
          <a:prstGeom prst="rect">
            <a:avLst/>
          </a:prstGeom>
          <a:noFill/>
          <a:scene3d>
            <a:camera prst="orthographicFront">
              <a:rot lat="1500000" lon="18299985" rev="0"/>
            </a:camera>
            <a:lightRig rig="threePt" dir="t"/>
          </a:scene3d>
        </p:spPr>
        <p:txBody>
          <a:bodyPr wrap="square" lIns="0" rtlCol="0">
            <a:spAutoFit/>
          </a:bodyPr>
          <a:lstStyle/>
          <a:p>
            <a:r>
              <a:rPr lang="en-US" sz="8000" dirty="0">
                <a:solidFill>
                  <a:schemeClr val="bg1"/>
                </a:solidFill>
                <a:latin typeface="Bauhaus 93" pitchFamily="82" charset="77"/>
              </a:rPr>
              <a:t>1</a:t>
            </a:r>
          </a:p>
        </p:txBody>
      </p:sp>
      <p:sp>
        <p:nvSpPr>
          <p:cNvPr id="32" name="TextBox 31">
            <a:extLst>
              <a:ext uri="{FF2B5EF4-FFF2-40B4-BE49-F238E27FC236}">
                <a16:creationId xmlns:a16="http://schemas.microsoft.com/office/drawing/2014/main" id="{27D75EA4-9724-4741-90E3-533E5D4FFE1B}"/>
              </a:ext>
            </a:extLst>
          </p:cNvPr>
          <p:cNvSpPr txBox="1"/>
          <p:nvPr/>
        </p:nvSpPr>
        <p:spPr>
          <a:xfrm>
            <a:off x="3735222" y="1326892"/>
            <a:ext cx="719939" cy="1569660"/>
          </a:xfrm>
          <a:prstGeom prst="rect">
            <a:avLst/>
          </a:prstGeom>
          <a:noFill/>
          <a:scene3d>
            <a:camera prst="isometricOffAxis2Top">
              <a:rot lat="17570376" lon="2523061" rev="19189826"/>
            </a:camera>
            <a:lightRig rig="threePt" dir="t"/>
          </a:scene3d>
        </p:spPr>
        <p:txBody>
          <a:bodyPr wrap="square" rtlCol="0">
            <a:spAutoFit/>
          </a:bodyPr>
          <a:lstStyle/>
          <a:p>
            <a:r>
              <a:rPr lang="en-US" sz="9600" dirty="0">
                <a:solidFill>
                  <a:schemeClr val="bg1"/>
                </a:solidFill>
                <a:latin typeface="Bauhaus 93" pitchFamily="82" charset="77"/>
              </a:rPr>
              <a:t>1</a:t>
            </a:r>
          </a:p>
        </p:txBody>
      </p:sp>
      <p:sp>
        <p:nvSpPr>
          <p:cNvPr id="33" name="TextBox 32">
            <a:extLst>
              <a:ext uri="{FF2B5EF4-FFF2-40B4-BE49-F238E27FC236}">
                <a16:creationId xmlns:a16="http://schemas.microsoft.com/office/drawing/2014/main" id="{EA74F838-F2DA-3B4F-9487-2ACB79E0AFF6}"/>
              </a:ext>
            </a:extLst>
          </p:cNvPr>
          <p:cNvSpPr txBox="1"/>
          <p:nvPr/>
        </p:nvSpPr>
        <p:spPr>
          <a:xfrm>
            <a:off x="5605428" y="3695999"/>
            <a:ext cx="719939" cy="1569660"/>
          </a:xfrm>
          <a:prstGeom prst="rect">
            <a:avLst/>
          </a:prstGeom>
          <a:noFill/>
          <a:scene3d>
            <a:camera prst="isometricOffAxis2Top">
              <a:rot lat="17570376" lon="2523061" rev="19189826"/>
            </a:camera>
            <a:lightRig rig="threePt" dir="t"/>
          </a:scene3d>
        </p:spPr>
        <p:txBody>
          <a:bodyPr wrap="square" rtlCol="0">
            <a:spAutoFit/>
          </a:bodyPr>
          <a:lstStyle/>
          <a:p>
            <a:r>
              <a:rPr lang="en-US" sz="9600" dirty="0">
                <a:solidFill>
                  <a:schemeClr val="bg1"/>
                </a:solidFill>
                <a:latin typeface="Bauhaus 93" pitchFamily="82" charset="77"/>
              </a:rPr>
              <a:t>0</a:t>
            </a:r>
          </a:p>
        </p:txBody>
      </p:sp>
      <p:sp>
        <p:nvSpPr>
          <p:cNvPr id="76" name="Title 1">
            <a:extLst>
              <a:ext uri="{FF2B5EF4-FFF2-40B4-BE49-F238E27FC236}">
                <a16:creationId xmlns:a16="http://schemas.microsoft.com/office/drawing/2014/main" id="{EEF5649F-EE36-4A4B-A97D-3A34E9236747}"/>
              </a:ext>
            </a:extLst>
          </p:cNvPr>
          <p:cNvSpPr txBox="1">
            <a:spLocks/>
          </p:cNvSpPr>
          <p:nvPr/>
        </p:nvSpPr>
        <p:spPr>
          <a:xfrm>
            <a:off x="763081" y="353660"/>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Combinatorical optimization</a:t>
            </a:r>
            <a:endParaRPr lang="en-US" sz="2400" dirty="0"/>
          </a:p>
        </p:txBody>
      </p:sp>
      <p:sp>
        <p:nvSpPr>
          <p:cNvPr id="2" name="Footer Placeholder 1">
            <a:extLst>
              <a:ext uri="{FF2B5EF4-FFF2-40B4-BE49-F238E27FC236}">
                <a16:creationId xmlns:a16="http://schemas.microsoft.com/office/drawing/2014/main" id="{FF42FBBC-CFBF-FB4D-9B7F-F53D6C34E4C8}"/>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64990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500" fill="hold"/>
                                        <p:tgtEl>
                                          <p:spTgt spid="24"/>
                                        </p:tgtEl>
                                      </p:cBhvr>
                                      <p:by x="400000" y="400000"/>
                                    </p:animScale>
                                  </p:childTnLst>
                                </p:cTn>
                              </p:par>
                            </p:childTnLst>
                          </p:cTn>
                        </p:par>
                        <p:par>
                          <p:cTn id="7" fill="hold">
                            <p:stCondLst>
                              <p:cond delay="1000"/>
                            </p:stCondLst>
                            <p:childTnLst>
                              <p:par>
                                <p:cTn id="8" presetID="10" presetClass="entr" presetSubtype="0" fill="hold" grpId="2" nodeType="after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0" presetClass="path" presetSubtype="0" fill="hold" grpId="0" nodeType="withEffect">
                                  <p:stCondLst>
                                    <p:cond delay="0"/>
                                  </p:stCondLst>
                                  <p:childTnLst>
                                    <p:animMotion origin="layout" path="M -2.29167E-6 4.07407E-6 L 0.06732 -0.1176 " pathEditMode="relative" rAng="0" ptsTypes="AA">
                                      <p:cBhvr>
                                        <p:cTn id="12" dur="1000" fill="hold"/>
                                        <p:tgtEl>
                                          <p:spTgt spid="44"/>
                                        </p:tgtEl>
                                        <p:attrNameLst>
                                          <p:attrName>ppt_x</p:attrName>
                                          <p:attrName>ppt_y</p:attrName>
                                        </p:attrNameLst>
                                      </p:cBhvr>
                                      <p:rCtr x="3359" y="-5880"/>
                                    </p:animMotion>
                                  </p:childTnLst>
                                </p:cTn>
                              </p:par>
                            </p:childTnLst>
                          </p:cTn>
                        </p:par>
                        <p:par>
                          <p:cTn id="13" fill="hold">
                            <p:stCondLst>
                              <p:cond delay="2000"/>
                            </p:stCondLst>
                            <p:childTnLst>
                              <p:par>
                                <p:cTn id="14" presetID="6" presetClass="emph" presetSubtype="0" autoRev="1" fill="hold" grpId="0" nodeType="afterEffect">
                                  <p:stCondLst>
                                    <p:cond delay="0"/>
                                  </p:stCondLst>
                                  <p:childTnLst>
                                    <p:animScale>
                                      <p:cBhvr>
                                        <p:cTn id="15" dur="500" fill="hold"/>
                                        <p:tgtEl>
                                          <p:spTgt spid="21"/>
                                        </p:tgtEl>
                                      </p:cBhvr>
                                      <p:by x="200000" y="200000"/>
                                    </p:animScale>
                                  </p:childTnLst>
                                </p:cTn>
                              </p:par>
                            </p:childTnLst>
                          </p:cTn>
                        </p:par>
                        <p:par>
                          <p:cTn id="16" fill="hold">
                            <p:stCondLst>
                              <p:cond delay="3000"/>
                            </p:stCondLst>
                            <p:childTnLst>
                              <p:par>
                                <p:cTn id="17" presetID="0" presetClass="path" presetSubtype="0" fill="hold" grpId="2" nodeType="afterEffect">
                                  <p:stCondLst>
                                    <p:cond delay="0"/>
                                  </p:stCondLst>
                                  <p:childTnLst>
                                    <p:animMotion origin="layout" path="M 3.75E-6 3.7037E-7 L -0.20599 3.7037E-7 " pathEditMode="relative" rAng="0" ptsTypes="AA">
                                      <p:cBhvr>
                                        <p:cTn id="18" dur="1000" fill="hold"/>
                                        <p:tgtEl>
                                          <p:spTgt spid="46"/>
                                        </p:tgtEl>
                                        <p:attrNameLst>
                                          <p:attrName>ppt_x</p:attrName>
                                          <p:attrName>ppt_y</p:attrName>
                                        </p:attrNameLst>
                                      </p:cBhvr>
                                      <p:rCtr x="-10299" y="0"/>
                                    </p:animMotion>
                                  </p:childTnLst>
                                </p:cTn>
                              </p:par>
                            </p:childTnLst>
                          </p:cTn>
                        </p:par>
                        <p:par>
                          <p:cTn id="19" fill="hold">
                            <p:stCondLst>
                              <p:cond delay="4000"/>
                            </p:stCondLst>
                            <p:childTnLst>
                              <p:par>
                                <p:cTn id="20" presetID="6" presetClass="emph" presetSubtype="0" autoRev="1" fill="hold" grpId="0" nodeType="afterEffect">
                                  <p:stCondLst>
                                    <p:cond delay="0"/>
                                  </p:stCondLst>
                                  <p:childTnLst>
                                    <p:animScale>
                                      <p:cBhvr>
                                        <p:cTn id="21" dur="500" fill="hold"/>
                                        <p:tgtEl>
                                          <p:spTgt spid="20"/>
                                        </p:tgtEl>
                                      </p:cBhvr>
                                      <p:by x="200000" y="200000"/>
                                    </p:animScale>
                                  </p:childTnLst>
                                </p:cTn>
                              </p:par>
                            </p:childTnLst>
                          </p:cTn>
                        </p:par>
                        <p:par>
                          <p:cTn id="22" fill="hold">
                            <p:stCondLst>
                              <p:cond delay="5000"/>
                            </p:stCondLst>
                            <p:childTnLst>
                              <p:par>
                                <p:cTn id="23" presetID="0" presetClass="path" presetSubtype="0" fill="hold" grpId="0" nodeType="afterEffect">
                                  <p:stCondLst>
                                    <p:cond delay="0"/>
                                  </p:stCondLst>
                                  <p:childTnLst>
                                    <p:animMotion origin="layout" path="M 2.08333E-7 3.7037E-6 L 2.08333E-7 0.35648 " pathEditMode="relative" rAng="0" ptsTypes="AA">
                                      <p:cBhvr>
                                        <p:cTn id="24" dur="1000" fill="hold"/>
                                        <p:tgtEl>
                                          <p:spTgt spid="47"/>
                                        </p:tgtEl>
                                        <p:attrNameLst>
                                          <p:attrName>ppt_x</p:attrName>
                                          <p:attrName>ppt_y</p:attrName>
                                        </p:attrNameLst>
                                      </p:cBhvr>
                                      <p:rCtr x="0" y="17824"/>
                                    </p:animMotion>
                                  </p:childTnLst>
                                </p:cTn>
                              </p:par>
                            </p:childTnLst>
                          </p:cTn>
                        </p:par>
                        <p:par>
                          <p:cTn id="25" fill="hold">
                            <p:stCondLst>
                              <p:cond delay="6000"/>
                            </p:stCondLst>
                            <p:childTnLst>
                              <p:par>
                                <p:cTn id="26" presetID="6" presetClass="emph" presetSubtype="0" autoRev="1" fill="hold" grpId="0" nodeType="afterEffect">
                                  <p:stCondLst>
                                    <p:cond delay="0"/>
                                  </p:stCondLst>
                                  <p:childTnLst>
                                    <p:animScale>
                                      <p:cBhvr>
                                        <p:cTn id="27" dur="5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5" grpId="0" animBg="1"/>
      <p:bldP spid="44" grpId="0" animBg="1"/>
      <p:bldP spid="44" grpId="2" animBg="1"/>
      <p:bldP spid="46" grpId="2" animBg="1"/>
      <p:bldP spid="20" grpId="0" animBg="1"/>
      <p:bldP spid="21"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FECF9D7-094D-704C-8385-C0D35B478E6C}"/>
              </a:ext>
            </a:extLst>
          </p:cNvPr>
          <p:cNvCxnSpPr>
            <a:cxnSpLocks/>
          </p:cNvCxnSpPr>
          <p:nvPr/>
        </p:nvCxnSpPr>
        <p:spPr>
          <a:xfrm flipH="1">
            <a:off x="3290267" y="4186281"/>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5A053F0-827E-9E4E-9160-D998CED0117E}"/>
              </a:ext>
            </a:extLst>
          </p:cNvPr>
          <p:cNvCxnSpPr>
            <a:cxnSpLocks/>
          </p:cNvCxnSpPr>
          <p:nvPr/>
        </p:nvCxnSpPr>
        <p:spPr>
          <a:xfrm flipV="1">
            <a:off x="2469492" y="4186281"/>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9D1E84A-45DE-2B41-8F2F-3E09B92841BE}"/>
              </a:ext>
            </a:extLst>
          </p:cNvPr>
          <p:cNvCxnSpPr>
            <a:cxnSpLocks/>
          </p:cNvCxnSpPr>
          <p:nvPr/>
        </p:nvCxnSpPr>
        <p:spPr>
          <a:xfrm>
            <a:off x="3290267" y="1718247"/>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919DB50-E039-F544-87C6-1117F90F035A}"/>
              </a:ext>
            </a:extLst>
          </p:cNvPr>
          <p:cNvCxnSpPr>
            <a:cxnSpLocks/>
          </p:cNvCxnSpPr>
          <p:nvPr/>
        </p:nvCxnSpPr>
        <p:spPr>
          <a:xfrm>
            <a:off x="2469491" y="2532129"/>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36727E-CFA7-FE4A-B73E-865C123331B3}"/>
              </a:ext>
            </a:extLst>
          </p:cNvPr>
          <p:cNvCxnSpPr>
            <a:cxnSpLocks/>
          </p:cNvCxnSpPr>
          <p:nvPr/>
        </p:nvCxnSpPr>
        <p:spPr>
          <a:xfrm>
            <a:off x="4971393" y="2532129"/>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2560A18-8D7F-0E4C-9CA6-101CDDE81CAC}"/>
              </a:ext>
            </a:extLst>
          </p:cNvPr>
          <p:cNvCxnSpPr>
            <a:cxnSpLocks/>
          </p:cNvCxnSpPr>
          <p:nvPr/>
        </p:nvCxnSpPr>
        <p:spPr>
          <a:xfrm>
            <a:off x="5801028" y="1718247"/>
            <a:ext cx="0" cy="24680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D4C66F5-A46D-DA48-856D-2B88A2196A85}"/>
              </a:ext>
            </a:extLst>
          </p:cNvPr>
          <p:cNvCxnSpPr>
            <a:cxnSpLocks/>
          </p:cNvCxnSpPr>
          <p:nvPr/>
        </p:nvCxnSpPr>
        <p:spPr>
          <a:xfrm flipV="1">
            <a:off x="4968251" y="4207484"/>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FA58CF-0021-1B42-99CF-4B4658ECEA8E}"/>
              </a:ext>
            </a:extLst>
          </p:cNvPr>
          <p:cNvCxnSpPr>
            <a:cxnSpLocks/>
          </p:cNvCxnSpPr>
          <p:nvPr/>
        </p:nvCxnSpPr>
        <p:spPr>
          <a:xfrm flipV="1">
            <a:off x="2507990" y="1692670"/>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F176A-C65C-F54A-B14D-5D0777881508}"/>
              </a:ext>
            </a:extLst>
          </p:cNvPr>
          <p:cNvCxnSpPr>
            <a:cxnSpLocks/>
          </p:cNvCxnSpPr>
          <p:nvPr/>
        </p:nvCxnSpPr>
        <p:spPr>
          <a:xfrm flipV="1">
            <a:off x="4980254" y="1729432"/>
            <a:ext cx="820774" cy="81388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FBF0D8-234A-9E49-ADC1-7EEBC4496C97}"/>
              </a:ext>
            </a:extLst>
          </p:cNvPr>
          <p:cNvCxnSpPr>
            <a:cxnSpLocks/>
          </p:cNvCxnSpPr>
          <p:nvPr/>
        </p:nvCxnSpPr>
        <p:spPr>
          <a:xfrm flipH="1">
            <a:off x="2478647" y="5000163"/>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95B6638-0186-E144-AA95-D0B50CB63ACF}"/>
              </a:ext>
            </a:extLst>
          </p:cNvPr>
          <p:cNvCxnSpPr>
            <a:cxnSpLocks/>
          </p:cNvCxnSpPr>
          <p:nvPr/>
        </p:nvCxnSpPr>
        <p:spPr>
          <a:xfrm flipH="1">
            <a:off x="2478647" y="2549074"/>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C59EAC-BBA1-2445-8635-3A5E11ACAFF2}"/>
              </a:ext>
            </a:extLst>
          </p:cNvPr>
          <p:cNvCxnSpPr>
            <a:cxnSpLocks/>
          </p:cNvCxnSpPr>
          <p:nvPr/>
        </p:nvCxnSpPr>
        <p:spPr>
          <a:xfrm flipH="1">
            <a:off x="3258816" y="1729432"/>
            <a:ext cx="2510761"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Triangle 27">
            <a:extLst>
              <a:ext uri="{FF2B5EF4-FFF2-40B4-BE49-F238E27FC236}">
                <a16:creationId xmlns:a16="http://schemas.microsoft.com/office/drawing/2014/main" id="{DB2AFC9C-932D-304D-8E20-C572F2344E6F}"/>
              </a:ext>
            </a:extLst>
          </p:cNvPr>
          <p:cNvSpPr/>
          <p:nvPr/>
        </p:nvSpPr>
        <p:spPr>
          <a:xfrm rot="2290404">
            <a:off x="4920628" y="2482409"/>
            <a:ext cx="145336" cy="146599"/>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iangle 28">
            <a:extLst>
              <a:ext uri="{FF2B5EF4-FFF2-40B4-BE49-F238E27FC236}">
                <a16:creationId xmlns:a16="http://schemas.microsoft.com/office/drawing/2014/main" id="{7BF894FE-43FD-9947-A003-E5F627F973A3}"/>
              </a:ext>
            </a:extLst>
          </p:cNvPr>
          <p:cNvSpPr/>
          <p:nvPr/>
        </p:nvSpPr>
        <p:spPr>
          <a:xfrm rot="10800000">
            <a:off x="4898725" y="2522300"/>
            <a:ext cx="145336" cy="146599"/>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D2026BB2-235B-6A41-8E73-536670426530}"/>
              </a:ext>
            </a:extLst>
          </p:cNvPr>
          <p:cNvSpPr/>
          <p:nvPr/>
        </p:nvSpPr>
        <p:spPr>
          <a:xfrm rot="16200000">
            <a:off x="4880784" y="2485311"/>
            <a:ext cx="145336" cy="146599"/>
          </a:xfrm>
          <a:prstGeom prst="triangl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30DC914-E6EB-7741-83E0-D8DCA7C6DB18}"/>
              </a:ext>
            </a:extLst>
          </p:cNvPr>
          <p:cNvSpPr/>
          <p:nvPr/>
        </p:nvSpPr>
        <p:spPr>
          <a:xfrm>
            <a:off x="5732893" y="4099661"/>
            <a:ext cx="142823" cy="149519"/>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556EC3B-8920-484F-8F68-069BBE29C5FA}"/>
              </a:ext>
            </a:extLst>
          </p:cNvPr>
          <p:cNvSpPr/>
          <p:nvPr/>
        </p:nvSpPr>
        <p:spPr>
          <a:xfrm>
            <a:off x="3035538" y="3868262"/>
            <a:ext cx="562245" cy="550994"/>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a:ln w="41275">
            <a:solidFill>
              <a:srgbClr val="E1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D9C8EB7-8B1C-234D-917B-E57C642B5547}"/>
              </a:ext>
            </a:extLst>
          </p:cNvPr>
          <p:cNvSpPr/>
          <p:nvPr/>
        </p:nvSpPr>
        <p:spPr>
          <a:xfrm>
            <a:off x="2401359" y="2471216"/>
            <a:ext cx="158337" cy="175243"/>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4B2D888-0FA1-2041-8A5E-977D4A8A02FB}"/>
              </a:ext>
            </a:extLst>
          </p:cNvPr>
          <p:cNvSpPr/>
          <p:nvPr/>
        </p:nvSpPr>
        <p:spPr>
          <a:xfrm>
            <a:off x="5652593" y="1617079"/>
            <a:ext cx="244011" cy="236490"/>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5BD1948-5211-144E-B2E3-0233B3ADEC5F}"/>
              </a:ext>
            </a:extLst>
          </p:cNvPr>
          <p:cNvSpPr/>
          <p:nvPr/>
        </p:nvSpPr>
        <p:spPr>
          <a:xfrm>
            <a:off x="4903259" y="4947878"/>
            <a:ext cx="129711" cy="115185"/>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7035500-8DCD-AC40-8735-8B9F19933BAF}"/>
              </a:ext>
            </a:extLst>
          </p:cNvPr>
          <p:cNvSpPr/>
          <p:nvPr/>
        </p:nvSpPr>
        <p:spPr>
          <a:xfrm>
            <a:off x="2401356" y="4899005"/>
            <a:ext cx="190451" cy="175244"/>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BFF4500-04B2-F54E-AADC-7E4586EFD1C2}"/>
              </a:ext>
            </a:extLst>
          </p:cNvPr>
          <p:cNvSpPr/>
          <p:nvPr/>
        </p:nvSpPr>
        <p:spPr>
          <a:xfrm>
            <a:off x="3229840" y="1661679"/>
            <a:ext cx="136268" cy="125799"/>
          </a:xfrm>
          <a:prstGeom prst="ellips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FC28267-7765-9C4A-8DF4-93E032582E4C}"/>
              </a:ext>
            </a:extLst>
          </p:cNvPr>
          <p:cNvSpPr/>
          <p:nvPr/>
        </p:nvSpPr>
        <p:spPr>
          <a:xfrm>
            <a:off x="4806163" y="2409189"/>
            <a:ext cx="338240" cy="33349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BA7483B-6785-704A-919D-1057B63DAB41}"/>
              </a:ext>
            </a:extLst>
          </p:cNvPr>
          <p:cNvSpPr/>
          <p:nvPr/>
        </p:nvSpPr>
        <p:spPr>
          <a:xfrm>
            <a:off x="8459686" y="2349122"/>
            <a:ext cx="421255" cy="413172"/>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AB794C9-BDF7-F345-AD48-67A69AADB771}"/>
              </a:ext>
            </a:extLst>
          </p:cNvPr>
          <p:cNvSpPr/>
          <p:nvPr/>
        </p:nvSpPr>
        <p:spPr>
          <a:xfrm>
            <a:off x="8459686" y="3090083"/>
            <a:ext cx="421256" cy="413173"/>
          </a:xfrm>
          <a:prstGeom prst="ellipse">
            <a:avLst/>
          </a:prstGeom>
          <a:gradFill flip="none" rotWithShape="1">
            <a:gsLst>
              <a:gs pos="100000">
                <a:schemeClr val="accent1">
                  <a:shade val="30000"/>
                  <a:satMod val="115000"/>
                </a:schemeClr>
              </a:gs>
              <a:gs pos="50000">
                <a:schemeClr val="accent1">
                  <a:shade val="67500"/>
                  <a:satMod val="115000"/>
                </a:schemeClr>
              </a:gs>
              <a:gs pos="9000">
                <a:schemeClr val="accent1">
                  <a:shade val="100000"/>
                  <a:satMod val="115000"/>
                </a:schemeClr>
              </a:gs>
            </a:gsLst>
            <a:path path="circle">
              <a:fillToRect l="50000" t="50000" r="50000" b="50000"/>
            </a:path>
            <a:tileRect/>
          </a:gradFill>
          <a:ln w="41275">
            <a:solidFill>
              <a:srgbClr val="E1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FBA9CF0-9567-B347-BB26-FB60EE7E858A}"/>
              </a:ext>
            </a:extLst>
          </p:cNvPr>
          <p:cNvSpPr txBox="1"/>
          <p:nvPr/>
        </p:nvSpPr>
        <p:spPr>
          <a:xfrm>
            <a:off x="9277224" y="2380066"/>
            <a:ext cx="1383969" cy="369332"/>
          </a:xfrm>
          <a:prstGeom prst="rect">
            <a:avLst/>
          </a:prstGeom>
          <a:noFill/>
        </p:spPr>
        <p:txBody>
          <a:bodyPr wrap="none" rtlCol="0">
            <a:spAutoFit/>
          </a:bodyPr>
          <a:lstStyle/>
          <a:p>
            <a:r>
              <a:rPr lang="en-US" dirty="0"/>
              <a:t>Local optima</a:t>
            </a:r>
          </a:p>
        </p:txBody>
      </p:sp>
      <p:sp>
        <p:nvSpPr>
          <p:cNvPr id="37" name="TextBox 36">
            <a:extLst>
              <a:ext uri="{FF2B5EF4-FFF2-40B4-BE49-F238E27FC236}">
                <a16:creationId xmlns:a16="http://schemas.microsoft.com/office/drawing/2014/main" id="{88F10CBA-113E-5847-AE40-A7C8A646A29F}"/>
              </a:ext>
            </a:extLst>
          </p:cNvPr>
          <p:cNvSpPr txBox="1"/>
          <p:nvPr/>
        </p:nvSpPr>
        <p:spPr>
          <a:xfrm>
            <a:off x="9277224" y="3133924"/>
            <a:ext cx="1706493" cy="369332"/>
          </a:xfrm>
          <a:prstGeom prst="rect">
            <a:avLst/>
          </a:prstGeom>
          <a:noFill/>
        </p:spPr>
        <p:txBody>
          <a:bodyPr wrap="none" rtlCol="0">
            <a:spAutoFit/>
          </a:bodyPr>
          <a:lstStyle/>
          <a:p>
            <a:r>
              <a:rPr lang="en-US" dirty="0"/>
              <a:t>Global optimum</a:t>
            </a:r>
          </a:p>
        </p:txBody>
      </p:sp>
      <p:sp>
        <p:nvSpPr>
          <p:cNvPr id="12" name="Footer Placeholder 11">
            <a:extLst>
              <a:ext uri="{FF2B5EF4-FFF2-40B4-BE49-F238E27FC236}">
                <a16:creationId xmlns:a16="http://schemas.microsoft.com/office/drawing/2014/main" id="{55DF3A10-93FA-3B4B-8272-15E75914D2B9}"/>
              </a:ext>
            </a:extLst>
          </p:cNvPr>
          <p:cNvSpPr>
            <a:spLocks noGrp="1"/>
          </p:cNvSpPr>
          <p:nvPr>
            <p:ph type="ftr" sz="quarter" idx="11"/>
          </p:nvPr>
        </p:nvSpPr>
        <p:spPr/>
        <p:txBody>
          <a:bodyPr/>
          <a:lstStyle/>
          <a:p>
            <a:r>
              <a:rPr lang="en-US"/>
              <a:t>Atwell - CSOL 2020</a:t>
            </a:r>
          </a:p>
        </p:txBody>
      </p:sp>
    </p:spTree>
    <p:extLst>
      <p:ext uri="{BB962C8B-B14F-4D97-AF65-F5344CB8AC3E}">
        <p14:creationId xmlns:p14="http://schemas.microsoft.com/office/powerpoint/2010/main" val="40264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1000" fill="hold"/>
                                        <p:tgtEl>
                                          <p:spTgt spid="20"/>
                                        </p:tgtEl>
                                      </p:cBhvr>
                                      <p:by x="200000" y="20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0" nodeType="clickEffect">
                                  <p:stCondLst>
                                    <p:cond delay="0"/>
                                  </p:stCondLst>
                                  <p:childTnLst>
                                    <p:animScale>
                                      <p:cBhvr>
                                        <p:cTn id="10" dur="1000" fill="hold"/>
                                        <p:tgtEl>
                                          <p:spTgt spid="13"/>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0" presetClass="path" presetSubtype="0" fill="hold" grpId="0" nodeType="clickEffect">
                                  <p:stCondLst>
                                    <p:cond delay="0"/>
                                  </p:stCondLst>
                                  <p:childTnLst>
                                    <p:animMotion origin="layout" path="M 4.79167E-6 4.81481E-6 L 0.06471 -0.11945 " pathEditMode="relative" rAng="0" ptsTypes="AA">
                                      <p:cBhvr>
                                        <p:cTn id="14" dur="1500" fill="hold"/>
                                        <p:tgtEl>
                                          <p:spTgt spid="28"/>
                                        </p:tgtEl>
                                        <p:attrNameLst>
                                          <p:attrName>ppt_x</p:attrName>
                                          <p:attrName>ppt_y</p:attrName>
                                        </p:attrNameLst>
                                      </p:cBhvr>
                                      <p:rCtr x="3229" y="-5972"/>
                                    </p:animMotion>
                                  </p:childTnLst>
                                </p:cTn>
                              </p:par>
                              <p:par>
                                <p:cTn id="15" presetID="0" presetClass="path" presetSubtype="0" fill="hold" grpId="0" nodeType="withEffect">
                                  <p:stCondLst>
                                    <p:cond delay="0"/>
                                  </p:stCondLst>
                                  <p:childTnLst>
                                    <p:animMotion origin="layout" path="M 0 1.85185E-6 L -0.20312 1.85185E-6 " pathEditMode="relative" rAng="0" ptsTypes="AA">
                                      <p:cBhvr>
                                        <p:cTn id="16" dur="1500" fill="hold"/>
                                        <p:tgtEl>
                                          <p:spTgt spid="30"/>
                                        </p:tgtEl>
                                        <p:attrNameLst>
                                          <p:attrName>ppt_x</p:attrName>
                                          <p:attrName>ppt_y</p:attrName>
                                        </p:attrNameLst>
                                      </p:cBhvr>
                                      <p:rCtr x="-10156" y="0"/>
                                    </p:animMotion>
                                  </p:childTnLst>
                                </p:cTn>
                              </p:par>
                              <p:par>
                                <p:cTn id="17" presetID="0" presetClass="path" presetSubtype="0" fill="hold" grpId="0" nodeType="withEffect">
                                  <p:stCondLst>
                                    <p:cond delay="0"/>
                                  </p:stCondLst>
                                  <p:childTnLst>
                                    <p:animMotion origin="layout" path="M -2.29167E-6 -2.22222E-6 L -0.00052 0.3507 " pathEditMode="relative" rAng="0" ptsTypes="AA">
                                      <p:cBhvr>
                                        <p:cTn id="18" dur="1500" fill="hold"/>
                                        <p:tgtEl>
                                          <p:spTgt spid="29"/>
                                        </p:tgtEl>
                                        <p:attrNameLst>
                                          <p:attrName>ppt_x</p:attrName>
                                          <p:attrName>ppt_y</p:attrName>
                                        </p:attrNameLst>
                                      </p:cBhvr>
                                      <p:rCtr x="-26" y="17523"/>
                                    </p:animMotion>
                                  </p:childTnLst>
                                </p:cTn>
                              </p:par>
                              <p:par>
                                <p:cTn id="19" presetID="10" presetClass="exit" presetSubtype="0" fill="hold" grpId="1" nodeType="withEffect">
                                  <p:stCondLst>
                                    <p:cond delay="1000"/>
                                  </p:stCondLst>
                                  <p:childTnLst>
                                    <p:animEffect transition="out" filter="fade">
                                      <p:cBhvr>
                                        <p:cTn id="20" dur="500"/>
                                        <p:tgtEl>
                                          <p:spTgt spid="30"/>
                                        </p:tgtEl>
                                      </p:cBhvr>
                                    </p:animEffect>
                                    <p:set>
                                      <p:cBhvr>
                                        <p:cTn id="21" dur="1" fill="hold">
                                          <p:stCondLst>
                                            <p:cond delay="499"/>
                                          </p:stCondLst>
                                        </p:cTn>
                                        <p:tgtEl>
                                          <p:spTgt spid="30"/>
                                        </p:tgtEl>
                                        <p:attrNameLst>
                                          <p:attrName>style.visibility</p:attrName>
                                        </p:attrNameLst>
                                      </p:cBhvr>
                                      <p:to>
                                        <p:strVal val="hidden"/>
                                      </p:to>
                                    </p:set>
                                  </p:childTnLst>
                                </p:cTn>
                              </p:par>
                              <p:par>
                                <p:cTn id="22" presetID="10" presetClass="exit" presetSubtype="0" fill="hold" grpId="1" nodeType="withEffect">
                                  <p:stCondLst>
                                    <p:cond delay="1000"/>
                                  </p:stCondLst>
                                  <p:childTnLst>
                                    <p:animEffect transition="out" filter="fade">
                                      <p:cBhvr>
                                        <p:cTn id="23" dur="500"/>
                                        <p:tgtEl>
                                          <p:spTgt spid="28"/>
                                        </p:tgtEl>
                                      </p:cBhvr>
                                    </p:animEffect>
                                    <p:set>
                                      <p:cBhvr>
                                        <p:cTn id="24" dur="1" fill="hold">
                                          <p:stCondLst>
                                            <p:cond delay="499"/>
                                          </p:stCondLst>
                                        </p:cTn>
                                        <p:tgtEl>
                                          <p:spTgt spid="28"/>
                                        </p:tgtEl>
                                        <p:attrNameLst>
                                          <p:attrName>style.visibility</p:attrName>
                                        </p:attrNameLst>
                                      </p:cBhvr>
                                      <p:to>
                                        <p:strVal val="hidden"/>
                                      </p:to>
                                    </p:set>
                                  </p:childTnLst>
                                </p:cTn>
                              </p:par>
                              <p:par>
                                <p:cTn id="25" presetID="10" presetClass="exit" presetSubtype="0" fill="hold" grpId="1" nodeType="withEffect">
                                  <p:stCondLst>
                                    <p:cond delay="1000"/>
                                  </p:stCondLst>
                                  <p:childTnLst>
                                    <p:animEffect transition="out" filter="fade">
                                      <p:cBhvr>
                                        <p:cTn id="26" dur="500"/>
                                        <p:tgtEl>
                                          <p:spTgt spid="29"/>
                                        </p:tgtEl>
                                      </p:cBhvr>
                                    </p:animEffect>
                                    <p:set>
                                      <p:cBhvr>
                                        <p:cTn id="27" dur="1" fill="hold">
                                          <p:stCondLst>
                                            <p:cond delay="499"/>
                                          </p:stCondLst>
                                        </p:cTn>
                                        <p:tgtEl>
                                          <p:spTgt spid="29"/>
                                        </p:tgtEl>
                                        <p:attrNameLst>
                                          <p:attrName>style.visibility</p:attrName>
                                        </p:attrNameLst>
                                      </p:cBhvr>
                                      <p:to>
                                        <p:strVal val="hidden"/>
                                      </p:to>
                                    </p:set>
                                  </p:childTnLst>
                                </p:cTn>
                              </p:par>
                            </p:childTnLst>
                          </p:cTn>
                        </p:par>
                        <p:par>
                          <p:cTn id="28" fill="hold">
                            <p:stCondLst>
                              <p:cond delay="1500"/>
                            </p:stCondLst>
                            <p:childTnLst>
                              <p:par>
                                <p:cTn id="29" presetID="6" presetClass="emph" presetSubtype="0" repeatCount="0" autoRev="1" fill="hold" grpId="0" nodeType="afterEffect">
                                  <p:stCondLst>
                                    <p:cond delay="0"/>
                                  </p:stCondLst>
                                  <p:childTnLst>
                                    <p:animScale>
                                      <p:cBhvr>
                                        <p:cTn id="30" dur="1000" fill="hold"/>
                                        <p:tgtEl>
                                          <p:spTgt spid="16"/>
                                        </p:tgtEl>
                                      </p:cBhvr>
                                      <p:by x="300000" y="300000"/>
                                    </p:animScale>
                                  </p:childTnLst>
                                </p:cTn>
                              </p:par>
                              <p:par>
                                <p:cTn id="31" presetID="6" presetClass="emph" presetSubtype="0" repeatCount="0" autoRev="1" fill="hold" grpId="0" nodeType="withEffect">
                                  <p:stCondLst>
                                    <p:cond delay="0"/>
                                  </p:stCondLst>
                                  <p:childTnLst>
                                    <p:animScale>
                                      <p:cBhvr>
                                        <p:cTn id="32" dur="1000" fill="hold"/>
                                        <p:tgtEl>
                                          <p:spTgt spid="21"/>
                                        </p:tgtEl>
                                      </p:cBhvr>
                                      <p:by x="300000" y="300000"/>
                                    </p:animScale>
                                  </p:childTnLst>
                                </p:cTn>
                              </p:par>
                              <p:par>
                                <p:cTn id="33" presetID="6" presetClass="emph" presetSubtype="0" repeatCount="0" autoRev="1" fill="hold" grpId="0" nodeType="withEffect">
                                  <p:stCondLst>
                                    <p:cond delay="0"/>
                                  </p:stCondLst>
                                  <p:childTnLst>
                                    <p:animScale>
                                      <p:cBhvr>
                                        <p:cTn id="34" dur="1000" fill="hold"/>
                                        <p:tgtEl>
                                          <p:spTgt spid="22"/>
                                        </p:tgtEl>
                                      </p:cBhvr>
                                      <p:by x="300000" y="3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13" grpId="0" animBg="1"/>
      <p:bldP spid="16" grpId="0" animBg="1"/>
      <p:bldP spid="21" grpId="0" animBg="1"/>
      <p:bldP spid="22" grpId="0" animBg="1"/>
      <p:bldP spid="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TotalTime>
  <Words>3564</Words>
  <Application>Microsoft Macintosh PowerPoint</Application>
  <PresentationFormat>Widescreen</PresentationFormat>
  <Paragraphs>293</Paragraphs>
  <Slides>25</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Bauhaus 93</vt:lpstr>
      <vt:lpstr>Calibri</vt:lpstr>
      <vt:lpstr>Calibri Light</vt:lpstr>
      <vt:lpstr>Courier</vt:lpstr>
      <vt:lpstr>Trebuchet MS</vt:lpstr>
      <vt:lpstr>Office Theme</vt:lpstr>
      <vt:lpstr>Other Characteristics  of the NK Landscape</vt:lpstr>
      <vt:lpstr>Thanks</vt:lpstr>
      <vt:lpstr>PowerPoint Presentation</vt:lpstr>
      <vt:lpstr>Shortest-ever NK tutorial?</vt:lpstr>
      <vt:lpstr>PowerPoint Presentation</vt:lpstr>
      <vt:lpstr>PowerPoint Presentation</vt:lpstr>
      <vt:lpstr>PowerPoint Presentation</vt:lpstr>
      <vt:lpstr>PowerPoint Presentation</vt:lpstr>
      <vt:lpstr>PowerPoint Presentation</vt:lpstr>
      <vt:lpstr>PowerPoint Presentation</vt:lpstr>
      <vt:lpstr>Rose Levy Beranbaum’s Polish Princess Cake</vt:lpstr>
      <vt:lpstr>PowerPoint Presentation</vt:lpstr>
      <vt:lpstr>PowerPoint Presentation</vt:lpstr>
      <vt:lpstr>PowerPoint Presentation</vt:lpstr>
      <vt:lpstr>The separability of  ruggedness and correlation distance</vt:lpstr>
      <vt:lpstr>So what does the global curvature look like?</vt:lpstr>
      <vt:lpstr>And for high K?</vt:lpstr>
      <vt:lpstr>PowerPoint Presentation</vt:lpstr>
      <vt:lpstr>And next? </vt:lpstr>
      <vt:lpstr>Thank you!</vt:lpstr>
      <vt:lpstr>PowerPoint Presentation</vt:lpstr>
      <vt:lpstr>Local optima counts </vt:lpstr>
      <vt:lpstr>Two Claims: I) Organizational Landscapes do not have complexity catastrophe (have curvature) Structural critique of NKs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Other Characteristics  of the NK Landscape</dc:title>
  <dc:creator>Jon A</dc:creator>
  <cp:lastModifiedBy>Jon A</cp:lastModifiedBy>
  <cp:revision>59</cp:revision>
  <dcterms:created xsi:type="dcterms:W3CDTF">2020-08-05T22:15:12Z</dcterms:created>
  <dcterms:modified xsi:type="dcterms:W3CDTF">2020-08-18T18:47:09Z</dcterms:modified>
</cp:coreProperties>
</file>